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4"/>
  </p:notesMasterIdLst>
  <p:handoutMasterIdLst>
    <p:handoutMasterId r:id="rId65"/>
  </p:handoutMasterIdLst>
  <p:sldIdLst>
    <p:sldId id="256" r:id="rId2"/>
    <p:sldId id="257" r:id="rId3"/>
    <p:sldId id="289" r:id="rId4"/>
    <p:sldId id="285" r:id="rId5"/>
    <p:sldId id="259" r:id="rId6"/>
    <p:sldId id="347" r:id="rId7"/>
    <p:sldId id="350" r:id="rId8"/>
    <p:sldId id="349" r:id="rId9"/>
    <p:sldId id="354" r:id="rId10"/>
    <p:sldId id="355" r:id="rId11"/>
    <p:sldId id="353" r:id="rId12"/>
    <p:sldId id="342" r:id="rId13"/>
    <p:sldId id="364" r:id="rId14"/>
    <p:sldId id="359" r:id="rId15"/>
    <p:sldId id="360" r:id="rId16"/>
    <p:sldId id="361" r:id="rId17"/>
    <p:sldId id="362" r:id="rId18"/>
    <p:sldId id="348" r:id="rId19"/>
    <p:sldId id="358" r:id="rId20"/>
    <p:sldId id="282" r:id="rId21"/>
    <p:sldId id="310" r:id="rId22"/>
    <p:sldId id="311" r:id="rId23"/>
    <p:sldId id="284" r:id="rId24"/>
    <p:sldId id="258" r:id="rId25"/>
    <p:sldId id="288" r:id="rId26"/>
    <p:sldId id="286" r:id="rId27"/>
    <p:sldId id="287" r:id="rId28"/>
    <p:sldId id="306" r:id="rId29"/>
    <p:sldId id="318" r:id="rId30"/>
    <p:sldId id="260" r:id="rId31"/>
    <p:sldId id="326" r:id="rId32"/>
    <p:sldId id="325" r:id="rId33"/>
    <p:sldId id="328" r:id="rId34"/>
    <p:sldId id="313" r:id="rId35"/>
    <p:sldId id="261" r:id="rId36"/>
    <p:sldId id="334" r:id="rId37"/>
    <p:sldId id="336" r:id="rId38"/>
    <p:sldId id="339" r:id="rId39"/>
    <p:sldId id="343" r:id="rId40"/>
    <p:sldId id="344" r:id="rId41"/>
    <p:sldId id="263" r:id="rId42"/>
    <p:sldId id="262" r:id="rId43"/>
    <p:sldId id="265" r:id="rId44"/>
    <p:sldId id="267" r:id="rId45"/>
    <p:sldId id="341" r:id="rId46"/>
    <p:sldId id="268" r:id="rId47"/>
    <p:sldId id="332" r:id="rId48"/>
    <p:sldId id="363" r:id="rId49"/>
    <p:sldId id="345" r:id="rId50"/>
    <p:sldId id="275" r:id="rId51"/>
    <p:sldId id="346" r:id="rId52"/>
    <p:sldId id="299" r:id="rId53"/>
    <p:sldId id="312" r:id="rId54"/>
    <p:sldId id="303" r:id="rId55"/>
    <p:sldId id="291" r:id="rId56"/>
    <p:sldId id="292" r:id="rId57"/>
    <p:sldId id="338" r:id="rId58"/>
    <p:sldId id="356" r:id="rId59"/>
    <p:sldId id="357" r:id="rId60"/>
    <p:sldId id="280" r:id="rId61"/>
    <p:sldId id="294" r:id="rId62"/>
    <p:sldId id="293" r:id="rId63"/>
  </p:sldIdLst>
  <p:sldSz cx="9144000" cy="6858000" type="letter"/>
  <p:notesSz cx="6858000" cy="93138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0066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48" autoAdjust="0"/>
    <p:restoredTop sz="94681" autoAdjust="0"/>
  </p:normalViewPr>
  <p:slideViewPr>
    <p:cSldViewPr>
      <p:cViewPr varScale="1">
        <p:scale>
          <a:sx n="84" d="100"/>
          <a:sy n="84" d="100"/>
        </p:scale>
        <p:origin x="54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798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7138"/>
            <a:ext cx="297180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98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47138"/>
            <a:ext cx="297180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88A60C7-64BF-425D-8E8C-5C29AF998A7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8873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778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1725" y="698500"/>
            <a:ext cx="4656138" cy="34925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78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24363"/>
            <a:ext cx="54864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78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7138"/>
            <a:ext cx="297180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78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47138"/>
            <a:ext cx="297180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E7B4D7A-AE40-4A0C-8BA2-2E907DF166A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49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6D548A-F898-4CAA-9D3A-EADB357DAA21}" type="slidenum">
              <a:rPr lang="en-US"/>
              <a:pPr/>
              <a:t>1</a:t>
            </a:fld>
            <a:endParaRPr lang="en-US"/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DE5EC0-5394-4FB6-BA83-B6FFE74AF94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221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3F2E93-FB94-4A37-97D6-2596C196E7C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151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28D6B5-8F57-47CF-9AAF-168871CD55C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6576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62C5911-C6A2-4CC6-9E50-18B771B0327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62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95F5D2-3E7E-4A40-BE21-1A72BC99591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465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A3ADF1-DAE5-455D-8712-1E495EC5103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299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BB1A0D-BE50-48F1-8D5B-56BDB504D7D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673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63A47C-2DDD-41CC-8BD6-622D93F108D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104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9CB7FE-C6D7-49D8-B4F8-18936522F85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402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402335-3628-4039-8C3E-C23F2F56F83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572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1A7E32-F8A7-4758-A03D-3C800B42542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003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0FCC85-7410-46BE-B5BA-CAAB37129EA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674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C0EE8EE-44BA-4CB8-91A1-6C9B460830C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Web Analytics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Mitchell Teixeira</a:t>
            </a:r>
          </a:p>
          <a:p>
            <a:r>
              <a:rPr lang="en-US" dirty="0"/>
              <a:t>mitchell@onceinaweb.com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r>
              <a:rPr lang="en-US" b="1" dirty="0"/>
              <a:t>Who</a:t>
            </a:r>
            <a:r>
              <a:rPr lang="en-US" dirty="0"/>
              <a:t> (location, demographics)</a:t>
            </a:r>
          </a:p>
          <a:p>
            <a:r>
              <a:rPr lang="en-US" b="1" dirty="0"/>
              <a:t>What</a:t>
            </a:r>
            <a:r>
              <a:rPr lang="en-US" dirty="0"/>
              <a:t>  (page views, events)</a:t>
            </a:r>
          </a:p>
          <a:p>
            <a:r>
              <a:rPr lang="en-US" b="1" dirty="0"/>
              <a:t>When</a:t>
            </a:r>
            <a:r>
              <a:rPr lang="en-US" dirty="0"/>
              <a:t> (time &amp; date / seasonality)</a:t>
            </a:r>
          </a:p>
          <a:p>
            <a:r>
              <a:rPr lang="en-US" b="1" dirty="0"/>
              <a:t>Where </a:t>
            </a:r>
            <a:r>
              <a:rPr lang="en-US" dirty="0"/>
              <a:t>(location, network)</a:t>
            </a:r>
          </a:p>
          <a:p>
            <a:r>
              <a:rPr lang="en-US" b="1" dirty="0"/>
              <a:t>Why</a:t>
            </a:r>
            <a:r>
              <a:rPr lang="en-US" dirty="0"/>
              <a:t> (events, </a:t>
            </a:r>
            <a:r>
              <a:rPr lang="en-US" dirty="0" err="1"/>
              <a:t>clickpath</a:t>
            </a:r>
            <a:r>
              <a:rPr lang="en-US" dirty="0"/>
              <a:t>, pages viewed)</a:t>
            </a:r>
          </a:p>
          <a:p>
            <a:r>
              <a:rPr lang="en-US" b="1" dirty="0"/>
              <a:t>How</a:t>
            </a:r>
            <a:r>
              <a:rPr lang="en-US" dirty="0"/>
              <a:t> (device type, screen size, network)</a:t>
            </a:r>
          </a:p>
        </p:txBody>
      </p:sp>
    </p:spTree>
    <p:extLst>
      <p:ext uri="{BB962C8B-B14F-4D97-AF65-F5344CB8AC3E}">
        <p14:creationId xmlns:p14="http://schemas.microsoft.com/office/powerpoint/2010/main" val="40738118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06562"/>
          </a:xfrm>
        </p:spPr>
        <p:txBody>
          <a:bodyPr/>
          <a:lstStyle/>
          <a:p>
            <a:r>
              <a:rPr lang="en-US" dirty="0"/>
              <a:t>Questions and Decisions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916363"/>
          </a:xfrm>
        </p:spPr>
        <p:txBody>
          <a:bodyPr/>
          <a:lstStyle/>
          <a:p>
            <a:r>
              <a:rPr lang="en-US" dirty="0"/>
              <a:t> What can we quantify?</a:t>
            </a:r>
          </a:p>
          <a:p>
            <a:r>
              <a:rPr lang="en-US" dirty="0"/>
              <a:t> What can we action upon?</a:t>
            </a:r>
          </a:p>
          <a:p>
            <a:r>
              <a:rPr lang="en-US" dirty="0"/>
              <a:t> Do we have resources to respond/change/modify</a:t>
            </a:r>
          </a:p>
          <a:p>
            <a:r>
              <a:rPr lang="en-US" dirty="0"/>
              <a:t>What is really important to our mission?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56696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58427" y="240031"/>
            <a:ext cx="72271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Marketing Funnel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656E6D-7DCC-4BD6-BC28-E801DE83A0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836" y="763251"/>
            <a:ext cx="5528328" cy="6134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0139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164128"/>
            <a:ext cx="6052610" cy="546527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80979" y="152400"/>
            <a:ext cx="72271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Web Analytics Cycle</a:t>
            </a:r>
          </a:p>
        </p:txBody>
      </p:sp>
    </p:spTree>
    <p:extLst>
      <p:ext uri="{BB962C8B-B14F-4D97-AF65-F5344CB8AC3E}">
        <p14:creationId xmlns:p14="http://schemas.microsoft.com/office/powerpoint/2010/main" val="26696158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80979" y="152400"/>
            <a:ext cx="72271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How the Website Was Designed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BA63BC-CA1D-4A81-9B35-9A20305EEC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762000"/>
            <a:ext cx="7863021" cy="5804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7159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80979" y="152400"/>
            <a:ext cx="72271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How Visitors Use Your Website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CD4B3B-DC5E-47F4-A866-B64EA619F31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6813"/>
            <a:ext cx="9144000" cy="4704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2126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80979" y="152400"/>
            <a:ext cx="72271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How Visitors Use Your Website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899AFB-A37A-4238-95DF-005C6A8737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1832"/>
            <a:ext cx="9144000" cy="497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3797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80979" y="152400"/>
            <a:ext cx="72271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College Quad “desire path” concept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225D61-964B-405E-AEF1-CE2B316D3B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2" y="838200"/>
            <a:ext cx="8982075" cy="5900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7534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1531"/>
            <a:ext cx="8229600" cy="1143000"/>
          </a:xfrm>
        </p:spPr>
        <p:txBody>
          <a:bodyPr/>
          <a:lstStyle/>
          <a:p>
            <a:r>
              <a:rPr lang="en-US" dirty="0"/>
              <a:t>What shall we count / track?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059363"/>
          </a:xfrm>
        </p:spPr>
        <p:txBody>
          <a:bodyPr/>
          <a:lstStyle/>
          <a:p>
            <a:r>
              <a:rPr lang="en-US" dirty="0"/>
              <a:t>What will your site visitors do on your site that is valuable to your mission?</a:t>
            </a:r>
          </a:p>
          <a:p>
            <a:pPr lvl="1"/>
            <a:r>
              <a:rPr lang="en-US" dirty="0"/>
              <a:t>Browse / learn</a:t>
            </a:r>
          </a:p>
          <a:p>
            <a:pPr lvl="1"/>
            <a:r>
              <a:rPr lang="en-US" dirty="0"/>
              <a:t>Purchase</a:t>
            </a:r>
          </a:p>
          <a:p>
            <a:pPr lvl="1"/>
            <a:r>
              <a:rPr lang="en-US" dirty="0"/>
              <a:t>Register</a:t>
            </a:r>
          </a:p>
          <a:p>
            <a:pPr lvl="1"/>
            <a:r>
              <a:rPr lang="en-US" dirty="0"/>
              <a:t>Contact</a:t>
            </a:r>
          </a:p>
          <a:p>
            <a:pPr lvl="1"/>
            <a:r>
              <a:rPr lang="en-US" dirty="0"/>
              <a:t>Track a shipment, order, request, etc.</a:t>
            </a:r>
          </a:p>
          <a:p>
            <a:pPr lvl="1"/>
            <a:r>
              <a:rPr lang="en-US" dirty="0"/>
              <a:t>Request a quote </a:t>
            </a:r>
          </a:p>
          <a:p>
            <a:pPr lvl="1"/>
            <a:r>
              <a:rPr lang="en-US" dirty="0"/>
              <a:t>Start a free trial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38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Track Everything!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94" y="1600200"/>
            <a:ext cx="7811812" cy="4525963"/>
          </a:xfrm>
        </p:spPr>
      </p:pic>
    </p:spTree>
    <p:extLst>
      <p:ext uri="{BB962C8B-B14F-4D97-AF65-F5344CB8AC3E}">
        <p14:creationId xmlns:p14="http://schemas.microsoft.com/office/powerpoint/2010/main" val="2890468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pPr algn="l"/>
            <a:r>
              <a:rPr lang="en-US" sz="4000" dirty="0"/>
              <a:t>Background about me  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153400" cy="548640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endParaRPr lang="en-US" sz="2400" dirty="0"/>
          </a:p>
          <a:p>
            <a:pPr marL="0" indent="0">
              <a:lnSpc>
                <a:spcPct val="90000"/>
              </a:lnSpc>
              <a:buNone/>
            </a:pPr>
            <a:endParaRPr lang="en-US" sz="2400" dirty="0"/>
          </a:p>
          <a:p>
            <a:pPr marL="0" indent="0">
              <a:lnSpc>
                <a:spcPct val="90000"/>
              </a:lnSpc>
              <a:buNone/>
            </a:pPr>
            <a:endParaRPr lang="en-US" sz="2400" dirty="0"/>
          </a:p>
          <a:p>
            <a:pPr marL="0" indent="0">
              <a:lnSpc>
                <a:spcPct val="90000"/>
              </a:lnSpc>
              <a:buNone/>
            </a:pPr>
            <a:endParaRPr lang="en-US" sz="2400" dirty="0"/>
          </a:p>
          <a:p>
            <a:pPr marL="0" indent="0">
              <a:lnSpc>
                <a:spcPct val="90000"/>
              </a:lnSpc>
              <a:buNone/>
            </a:pPr>
            <a:endParaRPr lang="en-US" sz="2400" dirty="0"/>
          </a:p>
          <a:p>
            <a:pPr marL="0" indent="0">
              <a:lnSpc>
                <a:spcPct val="90000"/>
              </a:lnSpc>
              <a:buNone/>
            </a:pPr>
            <a:endParaRPr lang="en-US" sz="2400" dirty="0"/>
          </a:p>
          <a:p>
            <a:pPr marL="0" indent="0">
              <a:lnSpc>
                <a:spcPct val="90000"/>
              </a:lnSpc>
              <a:buNone/>
            </a:pPr>
            <a:r>
              <a:rPr lang="en-US" sz="2400" dirty="0"/>
              <a:t>Involved with data processing since 1988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400" dirty="0"/>
              <a:t>Building websites and analyzing web activity since 1996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400" dirty="0"/>
              <a:t>B2B and B2C sites of all sizes</a:t>
            </a:r>
          </a:p>
        </p:txBody>
      </p:sp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371600"/>
            <a:ext cx="1905000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4638"/>
            <a:ext cx="8534400" cy="792162"/>
          </a:xfrm>
        </p:spPr>
        <p:txBody>
          <a:bodyPr/>
          <a:lstStyle/>
          <a:p>
            <a:r>
              <a:rPr lang="en-US" sz="4000" b="1">
                <a:solidFill>
                  <a:srgbClr val="0033CC"/>
                </a:solidFill>
              </a:rPr>
              <a:t>Define Metrics</a:t>
            </a:r>
            <a:r>
              <a:rPr lang="en-US" sz="4000"/>
              <a:t> for your web venture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Business website?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Government agency site?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Non-profit ?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Hobby / leisure ? 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400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/>
              <a:t>What actions do you want your visitors to take on your site? 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400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/>
              <a:t>Define measurable goals for your website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400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/>
              <a:t>The metrics most important to your business become your Key Performance Indicators (KPIs)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4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988" y="2290763"/>
            <a:ext cx="4772025" cy="227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270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/>
              <a:t>Defining Metrics</a:t>
            </a:r>
            <a:br>
              <a:rPr lang="en-US" sz="4000" b="1"/>
            </a:br>
            <a:r>
              <a:rPr lang="en-US" sz="4000"/>
              <a:t>(getting started)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Defining </a:t>
            </a:r>
            <a:r>
              <a:rPr lang="en-US" b="1"/>
              <a:t>Goals</a:t>
            </a:r>
            <a:r>
              <a:rPr lang="en-US"/>
              <a:t> we can </a:t>
            </a:r>
            <a:r>
              <a:rPr lang="en-US" i="1"/>
              <a:t>measure</a:t>
            </a:r>
          </a:p>
        </p:txBody>
      </p:sp>
      <p:pic>
        <p:nvPicPr>
          <p:cNvPr id="74755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Initial Implementation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Register for Google Analytics</a:t>
            </a:r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Create a web “property” for the site</a:t>
            </a:r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Download simple “tag”</a:t>
            </a:r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Install tag on </a:t>
            </a:r>
            <a:r>
              <a:rPr lang="en-US" sz="2800" b="1" dirty="0"/>
              <a:t>every</a:t>
            </a:r>
            <a:r>
              <a:rPr lang="en-US" sz="2800" dirty="0"/>
              <a:t> page of the site </a:t>
            </a:r>
          </a:p>
          <a:p>
            <a:pPr>
              <a:lnSpc>
                <a:spcPct val="90000"/>
              </a:lnSpc>
            </a:pPr>
            <a:endParaRPr lang="en-US" sz="28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33CC"/>
                </a:solidFill>
              </a:rPr>
              <a:t>Web Analytics Reports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/>
              <a:t>“Big 3” (building blocks)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7586" name="Picture 2" descr="C:\mteixeira\webAnalytics\WA_Hierarchy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133600"/>
            <a:ext cx="6761586" cy="416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0033CC"/>
                </a:solidFill>
              </a:rPr>
              <a:t>Page Views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Count of how many times a page was accessed on your site</a:t>
            </a:r>
          </a:p>
          <a:p>
            <a:r>
              <a:rPr lang="en-US" dirty="0"/>
              <a:t>Aggregate count of how many times all site pages were viewed</a:t>
            </a:r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r>
              <a:rPr lang="en-US" dirty="0"/>
              <a:t>Basically: </a:t>
            </a:r>
            <a:r>
              <a:rPr lang="en-US" b="1" i="1" dirty="0"/>
              <a:t>what</a:t>
            </a:r>
            <a:r>
              <a:rPr lang="en-US" dirty="0"/>
              <a:t> did visitors look at, </a:t>
            </a:r>
          </a:p>
          <a:p>
            <a:pPr>
              <a:buFontTx/>
              <a:buNone/>
            </a:pPr>
            <a:r>
              <a:rPr lang="en-US" dirty="0"/>
              <a:t>and </a:t>
            </a:r>
            <a:r>
              <a:rPr lang="en-US" b="1" i="1" dirty="0"/>
              <a:t>how many times</a:t>
            </a:r>
            <a:r>
              <a:rPr lang="en-US" b="1" dirty="0"/>
              <a:t> </a:t>
            </a:r>
            <a:r>
              <a:rPr lang="en-US" dirty="0"/>
              <a:t>did they look?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33CC"/>
                </a:solidFill>
              </a:rPr>
              <a:t>Visits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Basically, a count of how many times the site was viewed by visitors</a:t>
            </a:r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Another term for a visit is </a:t>
            </a:r>
            <a:r>
              <a:rPr lang="en-US" sz="2400" b="1" i="1" dirty="0"/>
              <a:t>session</a:t>
            </a:r>
            <a:r>
              <a:rPr lang="en-US" sz="2400" i="1" dirty="0"/>
              <a:t>. </a:t>
            </a:r>
            <a:r>
              <a:rPr lang="en-US" sz="2400" dirty="0"/>
              <a:t>A session includes all the pages a visitor views at one sitting.</a:t>
            </a:r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b="1" i="1" dirty="0"/>
              <a:t>Total visits</a:t>
            </a:r>
            <a:r>
              <a:rPr lang="en-US" sz="2400" dirty="0"/>
              <a:t> is a count of all the sessions during a given time period</a:t>
            </a:r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Considered by many to be the most accurate measure of site utilization</a:t>
            </a:r>
          </a:p>
          <a:p>
            <a:pPr>
              <a:lnSpc>
                <a:spcPct val="90000"/>
              </a:lnSpc>
            </a:pPr>
            <a:endParaRPr lang="en-US" sz="24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33CC"/>
                </a:solidFill>
              </a:rPr>
              <a:t>Visitors / Unique Visitors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Sometimes simply called </a:t>
            </a:r>
            <a:r>
              <a:rPr lang="en-US" i="1" dirty="0"/>
              <a:t>uniques</a:t>
            </a:r>
            <a:endParaRPr lang="en-US" dirty="0"/>
          </a:p>
          <a:p>
            <a:r>
              <a:rPr lang="en-US" dirty="0"/>
              <a:t>An attempt to quantify site visitors as individual warm bodies or pairs of eyeballs</a:t>
            </a:r>
          </a:p>
          <a:p>
            <a:r>
              <a:rPr lang="en-US" dirty="0"/>
              <a:t>Caveats</a:t>
            </a:r>
          </a:p>
          <a:p>
            <a:pPr lvl="1"/>
            <a:r>
              <a:rPr lang="en-US" dirty="0"/>
              <a:t>Technical issues may distort this count</a:t>
            </a:r>
          </a:p>
          <a:p>
            <a:pPr lvl="1"/>
            <a:r>
              <a:rPr lang="en-US" dirty="0"/>
              <a:t>Same person can view site from multiple computers and is counted each time</a:t>
            </a:r>
          </a:p>
          <a:p>
            <a:pPr lvl="1"/>
            <a:r>
              <a:rPr lang="en-US" dirty="0"/>
              <a:t>etc.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Sample </a:t>
            </a:r>
            <a:r>
              <a:rPr lang="en-US" b="1"/>
              <a:t>Pages</a:t>
            </a:r>
            <a:r>
              <a:rPr lang="en-US"/>
              <a:t> </a:t>
            </a:r>
            <a:r>
              <a:rPr lang="en-US" b="1"/>
              <a:t>Report</a:t>
            </a:r>
          </a:p>
        </p:txBody>
      </p:sp>
      <p:pic>
        <p:nvPicPr>
          <p:cNvPr id="59395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1"/>
            <a:ext cx="8839200" cy="6705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55005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/>
              <a:t>Perspective </a:t>
            </a:r>
            <a:br>
              <a:rPr lang="en-US" sz="4000" b="1" dirty="0"/>
            </a:br>
            <a:endParaRPr lang="en-US" sz="2400" dirty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endParaRPr lang="en-US" dirty="0"/>
          </a:p>
          <a:p>
            <a:pPr marL="0" indent="0">
              <a:buNone/>
            </a:pPr>
            <a:r>
              <a:rPr lang="en-US" dirty="0"/>
              <a:t>My primary perspective is from a Web Analytics </a:t>
            </a:r>
            <a:r>
              <a:rPr lang="en-US" i="1" dirty="0"/>
              <a:t>implementation </a:t>
            </a:r>
            <a:r>
              <a:rPr lang="en-US" dirty="0"/>
              <a:t>point of view (I’m not a marketer)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More reports: </a:t>
            </a:r>
            <a:r>
              <a:rPr lang="en-US" b="1">
                <a:solidFill>
                  <a:srgbClr val="0033CC"/>
                </a:solidFill>
              </a:rPr>
              <a:t>Traffic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4525963"/>
          </a:xfrm>
        </p:spPr>
        <p:txBody>
          <a:bodyPr/>
          <a:lstStyle/>
          <a:p>
            <a:pPr>
              <a:buFontTx/>
              <a:buNone/>
            </a:pPr>
            <a:r>
              <a:rPr lang="en-US"/>
              <a:t>Where is my site’s traffic coming from?</a:t>
            </a:r>
          </a:p>
          <a:p>
            <a:pPr lvl="1"/>
            <a:r>
              <a:rPr lang="en-US"/>
              <a:t>Direct (typed or bookmarked)</a:t>
            </a:r>
          </a:p>
          <a:p>
            <a:pPr lvl="1"/>
            <a:r>
              <a:rPr lang="en-US"/>
              <a:t>Organic search</a:t>
            </a:r>
          </a:p>
          <a:p>
            <a:pPr lvl="1"/>
            <a:r>
              <a:rPr lang="en-US"/>
              <a:t>Paid search (pay-per-click)</a:t>
            </a:r>
          </a:p>
          <a:p>
            <a:pPr lvl="1"/>
            <a:r>
              <a:rPr lang="en-US"/>
              <a:t>Links</a:t>
            </a:r>
          </a:p>
          <a:p>
            <a:pPr lvl="1"/>
            <a:r>
              <a:rPr lang="en-US"/>
              <a:t>Social networks</a:t>
            </a:r>
          </a:p>
          <a:p>
            <a:pPr lvl="1"/>
            <a:r>
              <a:rPr lang="en-US"/>
              <a:t>Other paid campaigns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0"/>
            <a:ext cx="8304213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4"/>
          <p:cNvSpPr txBox="1">
            <a:spLocks noChangeArrowheads="1"/>
          </p:cNvSpPr>
          <p:nvPr/>
        </p:nvSpPr>
        <p:spPr>
          <a:xfrm>
            <a:off x="3276600" y="457200"/>
            <a:ext cx="3429000" cy="190500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b="1" kern="0" dirty="0">
                <a:solidFill>
                  <a:srgbClr val="00B050"/>
                </a:solidFill>
              </a:rPr>
              <a:t>Technology (Browsers) Report</a:t>
            </a:r>
          </a:p>
        </p:txBody>
      </p:sp>
    </p:spTree>
    <p:extLst>
      <p:ext uri="{BB962C8B-B14F-4D97-AF65-F5344CB8AC3E}">
        <p14:creationId xmlns:p14="http://schemas.microsoft.com/office/powerpoint/2010/main" val="10250050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8285163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62201" y="877669"/>
            <a:ext cx="62277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B050"/>
                </a:solidFill>
              </a:rPr>
              <a:t>Mobile Browsers Report</a:t>
            </a:r>
          </a:p>
        </p:txBody>
      </p:sp>
    </p:spTree>
    <p:extLst>
      <p:ext uri="{BB962C8B-B14F-4D97-AF65-F5344CB8AC3E}">
        <p14:creationId xmlns:p14="http://schemas.microsoft.com/office/powerpoint/2010/main" val="11604145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3" y="76200"/>
            <a:ext cx="8313737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47800" y="152400"/>
            <a:ext cx="548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</a:rPr>
              <a:t>Mobile Browsers Visits Report</a:t>
            </a:r>
          </a:p>
        </p:txBody>
      </p:sp>
    </p:spTree>
    <p:extLst>
      <p:ext uri="{BB962C8B-B14F-4D97-AF65-F5344CB8AC3E}">
        <p14:creationId xmlns:p14="http://schemas.microsoft.com/office/powerpoint/2010/main" val="25692349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74638"/>
            <a:ext cx="8534400" cy="1143000"/>
          </a:xfrm>
        </p:spPr>
        <p:txBody>
          <a:bodyPr/>
          <a:lstStyle/>
          <a:p>
            <a:r>
              <a:rPr lang="en-US" sz="4000" b="1" dirty="0">
                <a:solidFill>
                  <a:srgbClr val="00B0F0"/>
                </a:solidFill>
              </a:rPr>
              <a:t>Other uses for web analytics data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Website availability and usability tracking</a:t>
            </a:r>
          </a:p>
          <a:p>
            <a:endParaRPr lang="en-US" dirty="0"/>
          </a:p>
          <a:p>
            <a:r>
              <a:rPr lang="en-US" dirty="0"/>
              <a:t>Track inbound links for reputation management and to prevent content theft</a:t>
            </a:r>
          </a:p>
          <a:p>
            <a:endParaRPr lang="en-US" dirty="0"/>
          </a:p>
          <a:p>
            <a:r>
              <a:rPr lang="en-US" dirty="0"/>
              <a:t>Determine the words and phrases visitors use to find your site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/>
              <a:t>Engagement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153400" cy="51054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i="1" dirty="0">
                <a:solidFill>
                  <a:schemeClr val="hlink"/>
                </a:solidFill>
              </a:rPr>
              <a:t>Are visitors to my site interested in the content?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i="1" dirty="0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/>
              <a:t>Indicators:</a:t>
            </a:r>
          </a:p>
          <a:p>
            <a:pPr>
              <a:lnSpc>
                <a:spcPct val="90000"/>
              </a:lnSpc>
            </a:pPr>
            <a:r>
              <a:rPr lang="en-US" dirty="0"/>
              <a:t>Visit Length (time on site) </a:t>
            </a:r>
          </a:p>
          <a:p>
            <a:pPr>
              <a:lnSpc>
                <a:spcPct val="90000"/>
              </a:lnSpc>
            </a:pPr>
            <a:r>
              <a:rPr lang="en-US" dirty="0"/>
              <a:t>Bounces / Bounce Rate</a:t>
            </a:r>
          </a:p>
          <a:p>
            <a:pPr>
              <a:lnSpc>
                <a:spcPct val="90000"/>
              </a:lnSpc>
            </a:pPr>
            <a:r>
              <a:rPr lang="en-US" dirty="0"/>
              <a:t>Return Visits</a:t>
            </a:r>
          </a:p>
          <a:p>
            <a:pPr>
              <a:lnSpc>
                <a:spcPct val="90000"/>
              </a:lnSpc>
            </a:pPr>
            <a:r>
              <a:rPr lang="en-US" dirty="0"/>
              <a:t>Content reports (page views)</a:t>
            </a:r>
          </a:p>
          <a:p>
            <a:pPr>
              <a:lnSpc>
                <a:spcPct val="90000"/>
              </a:lnSpc>
            </a:pPr>
            <a:r>
              <a:rPr lang="en-US" dirty="0"/>
              <a:t>Click Map data:  (overlays, heat maps)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533400"/>
            <a:ext cx="8686800" cy="1470025"/>
          </a:xfrm>
        </p:spPr>
        <p:txBody>
          <a:bodyPr/>
          <a:lstStyle/>
          <a:p>
            <a:pPr algn="l"/>
            <a:r>
              <a:rPr lang="en-US" b="1" dirty="0">
                <a:solidFill>
                  <a:srgbClr val="FFC000"/>
                </a:solidFill>
              </a:rPr>
              <a:t>Bounces / Bounce Rate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905000"/>
            <a:ext cx="8153400" cy="4495800"/>
          </a:xfrm>
        </p:spPr>
        <p:txBody>
          <a:bodyPr/>
          <a:lstStyle/>
          <a:p>
            <a:endParaRPr lang="en-US" dirty="0"/>
          </a:p>
          <a:p>
            <a:r>
              <a:rPr lang="en-US" i="1" dirty="0"/>
              <a:t>Wikipedia</a:t>
            </a:r>
            <a:r>
              <a:rPr lang="en-US" dirty="0"/>
              <a:t> defines Bounces:</a:t>
            </a:r>
          </a:p>
          <a:p>
            <a:endParaRPr lang="en-US" dirty="0"/>
          </a:p>
          <a:p>
            <a:r>
              <a:rPr lang="en-US" dirty="0"/>
              <a:t>A bounce occurs </a:t>
            </a:r>
            <a:r>
              <a:rPr lang="en-US" b="1" dirty="0"/>
              <a:t>when a web site visitor only views a single page on a website</a:t>
            </a:r>
            <a:r>
              <a:rPr lang="en-US" dirty="0"/>
              <a:t>, that is, the visitor leaves a site without visiting any other pages before a specified session-timeout occurs. </a:t>
            </a:r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609600"/>
            <a:ext cx="1828800" cy="1569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856818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152400"/>
            <a:ext cx="9009063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368629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http://socialmela.files.wordpress.com/2013/02/img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76399"/>
            <a:ext cx="7372350" cy="464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38200" y="444062"/>
            <a:ext cx="7543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7030A0"/>
                </a:solidFill>
              </a:rPr>
              <a:t>Bounce Rate “rules of thumb”  </a:t>
            </a:r>
          </a:p>
          <a:p>
            <a:pPr algn="ctr"/>
            <a:r>
              <a:rPr lang="en-US" sz="2400" b="1" dirty="0">
                <a:solidFill>
                  <a:srgbClr val="7030A0"/>
                </a:solidFill>
              </a:rPr>
              <a:t>(no industry standards here!)</a:t>
            </a:r>
          </a:p>
        </p:txBody>
      </p:sp>
    </p:spTree>
    <p:extLst>
      <p:ext uri="{BB962C8B-B14F-4D97-AF65-F5344CB8AC3E}">
        <p14:creationId xmlns:p14="http://schemas.microsoft.com/office/powerpoint/2010/main" val="32857081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Events</a:t>
            </a:r>
          </a:p>
        </p:txBody>
      </p:sp>
      <p:pic>
        <p:nvPicPr>
          <p:cNvPr id="68610" name="Picture 2" descr="C:\mteixeira\webAnalytics\WA_Hierarchy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752600"/>
            <a:ext cx="7063969" cy="442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97088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0033CC"/>
                </a:solidFill>
              </a:rPr>
              <a:t>Objectives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229600" cy="4525963"/>
          </a:xfrm>
        </p:spPr>
        <p:txBody>
          <a:bodyPr/>
          <a:lstStyle/>
          <a:p>
            <a:r>
              <a:rPr lang="en-US" dirty="0"/>
              <a:t>What is Web Analytics</a:t>
            </a:r>
          </a:p>
          <a:p>
            <a:r>
              <a:rPr lang="en-US" dirty="0"/>
              <a:t>Concepts </a:t>
            </a:r>
          </a:p>
          <a:p>
            <a:r>
              <a:rPr lang="en-US" dirty="0"/>
              <a:t>Web Analytics career opportunities </a:t>
            </a:r>
          </a:p>
          <a:p>
            <a:r>
              <a:rPr lang="en-US" dirty="0"/>
              <a:t>Live analytics tool walkthrough </a:t>
            </a:r>
            <a:r>
              <a:rPr lang="en-US" sz="2000" dirty="0"/>
              <a:t>(time permitting)</a:t>
            </a:r>
          </a:p>
          <a:p>
            <a:r>
              <a:rPr lang="en-US" dirty="0"/>
              <a:t>Questions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dirty="0"/>
              <a:t>Track Page Events for insights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1"/>
            <a:ext cx="8313683" cy="23622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Clicks which occur on the same page </a:t>
            </a:r>
          </a:p>
          <a:p>
            <a:r>
              <a:rPr lang="en-US" dirty="0"/>
              <a:t>Downloads</a:t>
            </a:r>
          </a:p>
          <a:p>
            <a:r>
              <a:rPr lang="en-US" dirty="0"/>
              <a:t>Image Zoom</a:t>
            </a:r>
          </a:p>
          <a:p>
            <a:r>
              <a:rPr lang="en-US" dirty="0"/>
              <a:t>Content tabs</a:t>
            </a:r>
          </a:p>
        </p:txBody>
      </p:sp>
      <p:pic>
        <p:nvPicPr>
          <p:cNvPr id="69634" name="Picture 2" descr="C:\mteixeira\webAnalytics\tabbedEvent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733800"/>
            <a:ext cx="6705600" cy="265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35317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B0F0"/>
                </a:solidFill>
              </a:rPr>
              <a:t>Conversion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site visitor completes a ‘goal’ on your site (completes a sale, registers, subscribes, finds an article, self-support, etc.)</a:t>
            </a:r>
          </a:p>
          <a:p>
            <a:endParaRPr lang="en-US" dirty="0"/>
          </a:p>
          <a:p>
            <a:r>
              <a:rPr lang="en-US" i="1" dirty="0"/>
              <a:t>Sales</a:t>
            </a:r>
            <a:r>
              <a:rPr lang="en-US" dirty="0"/>
              <a:t> aren’t the only conversions in the web analytics world</a:t>
            </a:r>
          </a:p>
          <a:p>
            <a:endParaRPr lang="en-US" dirty="0"/>
          </a:p>
          <a:p>
            <a:endParaRPr lang="en-US" dirty="0"/>
          </a:p>
          <a:p>
            <a:pPr>
              <a:buFontTx/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Tracking Conversion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Trends and factors which affect sales, registration, lead generation, subscription,</a:t>
            </a:r>
          </a:p>
          <a:p>
            <a:r>
              <a:rPr lang="en-US"/>
              <a:t>Many conversions are a multi-step sequence of events</a:t>
            </a:r>
          </a:p>
          <a:p>
            <a:r>
              <a:rPr lang="en-US"/>
              <a:t>Some analysts label each event, or step, in the conversion process a ‘micro conversion’</a:t>
            </a:r>
          </a:p>
          <a:p>
            <a:endParaRPr lang="en-US"/>
          </a:p>
          <a:p>
            <a:endParaRPr lang="en-US"/>
          </a:p>
          <a:p>
            <a:endParaRPr lang="en-US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304800"/>
            <a:ext cx="8229600" cy="731838"/>
          </a:xfrm>
        </p:spPr>
        <p:txBody>
          <a:bodyPr/>
          <a:lstStyle/>
          <a:p>
            <a:r>
              <a:rPr lang="en-US" sz="4000"/>
              <a:t>Graphic Conversion Funnel</a:t>
            </a:r>
          </a:p>
        </p:txBody>
      </p:sp>
      <p:pic>
        <p:nvPicPr>
          <p:cNvPr id="11268" name="Picture 4" descr="conversion-funnel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1066800"/>
            <a:ext cx="7391400" cy="55546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Digging Deeper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Scenario Analysis reports may contain surprise insights into visitor behavior – monitor unexpected entry and exit pages</a:t>
            </a:r>
          </a:p>
          <a:p>
            <a:endParaRPr lang="en-US"/>
          </a:p>
          <a:p>
            <a:r>
              <a:rPr lang="en-US"/>
              <a:t>“Path” Reports provide insight when visitor behavior isn’t recorded in a Scenario Analysis/funnel report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752600"/>
          </a:xfrm>
        </p:spPr>
        <p:txBody>
          <a:bodyPr/>
          <a:lstStyle/>
          <a:p>
            <a:r>
              <a:rPr lang="en-US" dirty="0"/>
              <a:t>Multi-Channel Funnels</a:t>
            </a:r>
            <a:br>
              <a:rPr lang="en-US" dirty="0"/>
            </a:br>
            <a:r>
              <a:rPr lang="en-US" dirty="0"/>
              <a:t>(path to conversion)</a:t>
            </a:r>
            <a:br>
              <a:rPr lang="en-US" dirty="0"/>
            </a:br>
            <a:r>
              <a:rPr lang="en-US" sz="2000" dirty="0"/>
              <a:t>Conversions &gt; Multi-Channel Funnels &gt; Top Conversion Paths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895600"/>
            <a:ext cx="8837613" cy="340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921002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381000"/>
            <a:ext cx="3200400" cy="685800"/>
          </a:xfrm>
        </p:spPr>
        <p:txBody>
          <a:bodyPr/>
          <a:lstStyle/>
          <a:p>
            <a:r>
              <a:rPr lang="en-US" sz="4000" b="1" dirty="0">
                <a:solidFill>
                  <a:srgbClr val="0033CC"/>
                </a:solidFill>
              </a:rPr>
              <a:t>Path (Flow) reports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1219200"/>
            <a:ext cx="3581400" cy="5424488"/>
          </a:xfrm>
        </p:spPr>
        <p:txBody>
          <a:bodyPr/>
          <a:lstStyle/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r>
              <a:rPr lang="en-US" dirty="0"/>
              <a:t>Visualize planned  and unexpected paths taken by visitors from selected pages</a:t>
            </a:r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r>
              <a:rPr lang="en-US" dirty="0"/>
              <a:t>In Google Analytics, use </a:t>
            </a:r>
          </a:p>
          <a:p>
            <a:pPr>
              <a:buFontTx/>
              <a:buNone/>
            </a:pPr>
            <a:r>
              <a:rPr lang="en-US" sz="1800" dirty="0"/>
              <a:t>Pages &gt;Navigation Summary</a:t>
            </a:r>
          </a:p>
        </p:txBody>
      </p:sp>
      <p:pic>
        <p:nvPicPr>
          <p:cNvPr id="14342" name="Picture 6" descr="PathRepo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7823" y="0"/>
            <a:ext cx="5356177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D7E0008-DAB5-4594-95F0-B38F71B47C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4612"/>
            <a:ext cx="9144000" cy="620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64847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76200"/>
            <a:ext cx="7848599" cy="6747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90600" y="4191000"/>
            <a:ext cx="274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Orange</a:t>
            </a:r>
            <a:r>
              <a:rPr lang="en-US" sz="2400" dirty="0"/>
              <a:t> </a:t>
            </a:r>
          </a:p>
          <a:p>
            <a:r>
              <a:rPr lang="en-US" sz="2400" dirty="0"/>
              <a:t>denotes Fallout 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3352800" y="4876800"/>
            <a:ext cx="2133600" cy="1143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3352800" y="4606498"/>
            <a:ext cx="4038600" cy="2703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135318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381000"/>
            <a:ext cx="7772400" cy="1470025"/>
          </a:xfrm>
        </p:spPr>
        <p:txBody>
          <a:bodyPr/>
          <a:lstStyle/>
          <a:p>
            <a:r>
              <a:rPr lang="en-US" dirty="0"/>
              <a:t>Combine </a:t>
            </a:r>
            <a:r>
              <a:rPr lang="en-US" b="1" dirty="0"/>
              <a:t>Dimensions</a:t>
            </a:r>
            <a:r>
              <a:rPr lang="en-US" dirty="0"/>
              <a:t> &amp; </a:t>
            </a:r>
            <a:r>
              <a:rPr lang="en-US" b="1" dirty="0"/>
              <a:t>Metrics</a:t>
            </a:r>
            <a:r>
              <a:rPr lang="en-US" dirty="0"/>
              <a:t> to find insights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2590800"/>
            <a:ext cx="7467600" cy="3733800"/>
          </a:xfrm>
        </p:spPr>
        <p:txBody>
          <a:bodyPr/>
          <a:lstStyle/>
          <a:p>
            <a:r>
              <a:rPr lang="en-US" dirty="0"/>
              <a:t>So far we’ve only used ‘standalone’ building block metrics</a:t>
            </a:r>
          </a:p>
          <a:p>
            <a:endParaRPr lang="en-US" dirty="0"/>
          </a:p>
          <a:p>
            <a:r>
              <a:rPr lang="en-US" dirty="0"/>
              <a:t>Next we’ll combine these building block metrics to get insight into visitor behavior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6862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i="1" dirty="0"/>
              <a:t>What is </a:t>
            </a:r>
            <a:r>
              <a:rPr lang="en-US" dirty="0"/>
              <a:t>Web Analytics?	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458200" cy="4525963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dirty="0"/>
              <a:t>According to the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dirty="0"/>
              <a:t>Digital Analytics Association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dirty="0"/>
              <a:t>(DAA)…</a:t>
            </a:r>
          </a:p>
          <a:p>
            <a:pPr marL="0" indent="0">
              <a:lnSpc>
                <a:spcPct val="90000"/>
              </a:lnSpc>
              <a:buNone/>
            </a:pPr>
            <a:endParaRPr lang="en-US" dirty="0"/>
          </a:p>
          <a:p>
            <a:pPr>
              <a:lnSpc>
                <a:spcPct val="90000"/>
              </a:lnSpc>
              <a:buFontTx/>
              <a:buNone/>
            </a:pPr>
            <a:endParaRPr lang="en-US" i="1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i="1" dirty="0"/>
              <a:t>Web Analytics is the </a:t>
            </a:r>
            <a:r>
              <a:rPr lang="en-US" i="1" dirty="0">
                <a:solidFill>
                  <a:srgbClr val="0033CC"/>
                </a:solidFill>
              </a:rPr>
              <a:t>measurement, collection, analysis and reporting of Internet data for the purposes of understanding and optimizing Web usage</a:t>
            </a:r>
            <a:r>
              <a:rPr lang="en-US" i="1" dirty="0"/>
              <a:t>.</a:t>
            </a:r>
            <a:r>
              <a:rPr lang="en-US" dirty="0"/>
              <a:t> </a:t>
            </a:r>
          </a:p>
        </p:txBody>
      </p:sp>
      <p:pic>
        <p:nvPicPr>
          <p:cNvPr id="665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524000"/>
            <a:ext cx="2552700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33CC"/>
                </a:solidFill>
              </a:rPr>
              <a:t>Custom Reports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Google Analytics allows users to create Custom Reports using dimensions and metrics to create useful non-standard reports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Previously this capability was available only in enterprise-level (paid) web analytics products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7772400" cy="563563"/>
          </a:xfrm>
        </p:spPr>
        <p:txBody>
          <a:bodyPr/>
          <a:lstStyle/>
          <a:p>
            <a:r>
              <a:rPr lang="en-US" sz="3200" b="1" dirty="0">
                <a:solidFill>
                  <a:srgbClr val="0033CC"/>
                </a:solidFill>
              </a:rPr>
              <a:t>Dashboards</a:t>
            </a:r>
            <a:br>
              <a:rPr lang="en-US" sz="3200" b="1" dirty="0"/>
            </a:br>
            <a:r>
              <a:rPr lang="en-US" sz="2400" dirty="0"/>
              <a:t>Dashboards </a:t>
            </a:r>
            <a:r>
              <a:rPr lang="en-US" sz="2400" i="1" dirty="0"/>
              <a:t>summarize</a:t>
            </a:r>
            <a:r>
              <a:rPr lang="en-US" sz="2400" dirty="0"/>
              <a:t> your most important reports </a:t>
            </a:r>
            <a:br>
              <a:rPr lang="en-US" sz="2400" dirty="0"/>
            </a:br>
            <a:r>
              <a:rPr lang="en-US" sz="2400" dirty="0"/>
              <a:t>on a single sheet</a:t>
            </a:r>
          </a:p>
        </p:txBody>
      </p:sp>
      <p:pic>
        <p:nvPicPr>
          <p:cNvPr id="72706" name="Picture 2" descr="https://i.imgur.com/Wq6035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" y="1665979"/>
            <a:ext cx="7213600" cy="4963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474075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2667000"/>
            <a:ext cx="3581400" cy="1219200"/>
          </a:xfrm>
        </p:spPr>
        <p:txBody>
          <a:bodyPr/>
          <a:lstStyle/>
          <a:p>
            <a:r>
              <a:rPr lang="en-US" sz="4000" b="1">
                <a:solidFill>
                  <a:srgbClr val="0033CC"/>
                </a:solidFill>
              </a:rPr>
              <a:t>Click Maps </a:t>
            </a:r>
            <a:br>
              <a:rPr lang="en-US" sz="4000" b="1">
                <a:solidFill>
                  <a:srgbClr val="0033CC"/>
                </a:solidFill>
              </a:rPr>
            </a:br>
            <a:r>
              <a:rPr lang="en-US" sz="4000" b="1">
                <a:solidFill>
                  <a:srgbClr val="0033CC"/>
                </a:solidFill>
              </a:rPr>
              <a:t> (overlays)</a:t>
            </a:r>
            <a:br>
              <a:rPr lang="en-US" sz="4000" b="1">
                <a:solidFill>
                  <a:srgbClr val="0033CC"/>
                </a:solidFill>
              </a:rPr>
            </a:br>
            <a:br>
              <a:rPr lang="en-US" sz="4000" b="1">
                <a:solidFill>
                  <a:srgbClr val="0033CC"/>
                </a:solidFill>
              </a:rPr>
            </a:br>
            <a:r>
              <a:rPr lang="en-US" sz="4000" b="1">
                <a:solidFill>
                  <a:srgbClr val="0033CC"/>
                </a:solidFill>
              </a:rPr>
              <a:t>Click Density report</a:t>
            </a:r>
            <a:br>
              <a:rPr lang="en-US" sz="4000"/>
            </a:br>
            <a:br>
              <a:rPr lang="en-US" sz="4000"/>
            </a:br>
            <a:r>
              <a:rPr lang="en-US" sz="3200"/>
              <a:t>provide a visual display of clicks / link popularity</a:t>
            </a:r>
          </a:p>
        </p:txBody>
      </p:sp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28600"/>
            <a:ext cx="4762500" cy="602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b="1">
                <a:solidFill>
                  <a:srgbClr val="0033CC"/>
                </a:solidFill>
              </a:rPr>
              <a:t>Report Delivery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web browser access</a:t>
            </a:r>
            <a:r>
              <a:rPr lang="en-US"/>
              <a:t> (standard method)</a:t>
            </a:r>
          </a:p>
          <a:p>
            <a:r>
              <a:rPr lang="en-US" b="1"/>
              <a:t>email</a:t>
            </a:r>
            <a:r>
              <a:rPr lang="en-US"/>
              <a:t> delivery of dashboards, alerts,</a:t>
            </a:r>
          </a:p>
          <a:p>
            <a:r>
              <a:rPr lang="en-US" b="1"/>
              <a:t>SMS</a:t>
            </a:r>
            <a:r>
              <a:rPr lang="en-US"/>
              <a:t> text messages (usually alerts)</a:t>
            </a:r>
          </a:p>
          <a:p>
            <a:r>
              <a:rPr lang="en-US" b="1"/>
              <a:t>mobile</a:t>
            </a:r>
            <a:r>
              <a:rPr lang="en-US"/>
              <a:t> browser access (smartphones, iPad, etc.)</a:t>
            </a:r>
          </a:p>
          <a:p>
            <a:r>
              <a:rPr lang="en-US" b="1"/>
              <a:t>Plugins</a:t>
            </a:r>
            <a:r>
              <a:rPr lang="en-US"/>
              <a:t> to client software such as Excel </a:t>
            </a:r>
          </a:p>
          <a:p>
            <a:r>
              <a:rPr lang="en-US" b="1"/>
              <a:t>API</a:t>
            </a:r>
            <a:r>
              <a:rPr lang="en-US"/>
              <a:t>s allow integration with other applications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0033CC"/>
                </a:solidFill>
              </a:rPr>
              <a:t>Data Export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 web analytics tools offer a way to get data out of the system in one format or another, which will allow you to manipulate the data as needed.</a:t>
            </a:r>
          </a:p>
          <a:p>
            <a:endParaRPr lang="en-US" dirty="0"/>
          </a:p>
          <a:p>
            <a:pPr>
              <a:buFontTx/>
              <a:buNone/>
            </a:pPr>
            <a:endParaRPr lang="en-US" dirty="0"/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657600"/>
            <a:ext cx="2105025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788322"/>
            <a:ext cx="2158810" cy="199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0033CC"/>
                </a:solidFill>
              </a:rPr>
              <a:t>Data Validation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/>
              <a:t>If available, attempt to validate and augment your web analytics data with internal systems data </a:t>
            </a:r>
          </a:p>
          <a:p>
            <a:pPr>
              <a:buFontTx/>
              <a:buNone/>
            </a:pPr>
            <a:endParaRPr lang="en-US" dirty="0"/>
          </a:p>
          <a:p>
            <a:r>
              <a:rPr lang="en-US" dirty="0"/>
              <a:t>Accounting and fulfillment system (ERP)</a:t>
            </a:r>
          </a:p>
          <a:p>
            <a:r>
              <a:rPr lang="en-US" dirty="0"/>
              <a:t>CRM systems data</a:t>
            </a:r>
          </a:p>
          <a:p>
            <a:r>
              <a:rPr lang="en-US" dirty="0"/>
              <a:t>Data warehouse 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sz="4000"/>
              <a:t>Augment Web Analytics Reports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Customer Flow</a:t>
            </a:r>
          </a:p>
          <a:p>
            <a:pPr lvl="1">
              <a:lnSpc>
                <a:spcPct val="90000"/>
              </a:lnSpc>
            </a:pPr>
            <a:r>
              <a:rPr lang="en-US"/>
              <a:t>Can you join web analytics visitor data with data from a downstream system to determine new or existing customers?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Are online visitor actions cost-effective or money saving? 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Web self-service vs. phone center costs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228600"/>
            <a:ext cx="8885237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781755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Web Analytics Careers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It’s a Hot Market !</a:t>
            </a:r>
          </a:p>
          <a:p>
            <a:pPr marL="0" indent="0">
              <a:buNone/>
            </a:pPr>
            <a:r>
              <a:rPr lang="en-US" dirty="0"/>
              <a:t>Do you like…</a:t>
            </a:r>
          </a:p>
          <a:p>
            <a:pPr lvl="1"/>
            <a:r>
              <a:rPr lang="en-US" dirty="0"/>
              <a:t>playing detective / troubleshooting?</a:t>
            </a:r>
          </a:p>
          <a:p>
            <a:pPr lvl="1"/>
            <a:r>
              <a:rPr lang="en-US" dirty="0"/>
              <a:t>unraveling “mysteries”?</a:t>
            </a:r>
          </a:p>
          <a:p>
            <a:pPr lvl="1"/>
            <a:r>
              <a:rPr lang="en-US" dirty="0"/>
              <a:t>hypotheses/theories and proofs?</a:t>
            </a:r>
          </a:p>
          <a:p>
            <a:pPr lvl="1"/>
            <a:r>
              <a:rPr lang="en-US" dirty="0"/>
              <a:t>testing and quality assurance?</a:t>
            </a:r>
          </a:p>
          <a:p>
            <a:pPr lvl="1"/>
            <a:r>
              <a:rPr lang="en-US" dirty="0"/>
              <a:t>comfortable with imperfect data, </a:t>
            </a:r>
          </a:p>
          <a:p>
            <a:pPr marL="457200" lvl="1" indent="0">
              <a:buNone/>
            </a:pPr>
            <a:r>
              <a:rPr lang="en-US" dirty="0"/>
              <a:t>and even imperfect answers?</a:t>
            </a:r>
          </a:p>
        </p:txBody>
      </p:sp>
    </p:spTree>
    <p:extLst>
      <p:ext uri="{BB962C8B-B14F-4D97-AF65-F5344CB8AC3E}">
        <p14:creationId xmlns:p14="http://schemas.microsoft.com/office/powerpoint/2010/main" val="125823721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Web Analytics Careers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600201"/>
            <a:ext cx="7772400" cy="9906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Qualifications (among others…)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8382000" cy="3352800"/>
          </a:xfrm>
        </p:spPr>
        <p:txBody>
          <a:bodyPr numCol="2"/>
          <a:lstStyle/>
          <a:p>
            <a:r>
              <a:rPr lang="en-US" dirty="0"/>
              <a:t>Programmer / Analyst</a:t>
            </a:r>
          </a:p>
          <a:p>
            <a:r>
              <a:rPr lang="en-US" dirty="0"/>
              <a:t>Business Process</a:t>
            </a:r>
          </a:p>
          <a:p>
            <a:r>
              <a:rPr lang="en-US" dirty="0"/>
              <a:t>Data Governance</a:t>
            </a:r>
          </a:p>
          <a:p>
            <a:r>
              <a:rPr lang="en-US" dirty="0"/>
              <a:t>Change Control</a:t>
            </a:r>
          </a:p>
          <a:p>
            <a:r>
              <a:rPr lang="en-US" dirty="0"/>
              <a:t>Database / DBA</a:t>
            </a:r>
          </a:p>
          <a:p>
            <a:r>
              <a:rPr lang="en-US" dirty="0"/>
              <a:t>Data Elements</a:t>
            </a:r>
          </a:p>
          <a:p>
            <a:pPr marL="0" indent="0">
              <a:buNone/>
            </a:pPr>
            <a:r>
              <a:rPr lang="en-US" dirty="0"/>
              <a:t>    </a:t>
            </a:r>
          </a:p>
          <a:p>
            <a:r>
              <a:rPr lang="en-US" dirty="0"/>
              <a:t>Web  development</a:t>
            </a:r>
          </a:p>
          <a:p>
            <a:pPr lvl="1"/>
            <a:r>
              <a:rPr lang="en-US" dirty="0"/>
              <a:t>  html</a:t>
            </a:r>
          </a:p>
          <a:p>
            <a:pPr lvl="1"/>
            <a:r>
              <a:rPr lang="en-US" dirty="0"/>
              <a:t>  </a:t>
            </a:r>
            <a:r>
              <a:rPr lang="en-US" dirty="0" err="1"/>
              <a:t>javascript</a:t>
            </a:r>
            <a:endParaRPr lang="en-US" dirty="0"/>
          </a:p>
          <a:p>
            <a:r>
              <a:rPr lang="en-US" dirty="0"/>
              <a:t>testing / troubleshooting</a:t>
            </a:r>
          </a:p>
          <a:p>
            <a:r>
              <a:rPr lang="en-US" dirty="0"/>
              <a:t>quality assurance</a:t>
            </a:r>
          </a:p>
          <a:p>
            <a:r>
              <a:rPr lang="en-US" dirty="0"/>
              <a:t>data cleanup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2123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06562"/>
          </a:xfrm>
        </p:spPr>
        <p:txBody>
          <a:bodyPr/>
          <a:lstStyle/>
          <a:p>
            <a:br>
              <a:rPr lang="en-US" dirty="0"/>
            </a:br>
            <a:r>
              <a:rPr lang="en-US" dirty="0"/>
              <a:t>Why Web Analytics?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916363"/>
          </a:xfrm>
        </p:spPr>
        <p:txBody>
          <a:bodyPr/>
          <a:lstStyle/>
          <a:p>
            <a:r>
              <a:rPr lang="en-US" dirty="0"/>
              <a:t>Concepts and tools are approachable and relatable – we all use websites daily</a:t>
            </a:r>
          </a:p>
          <a:p>
            <a:r>
              <a:rPr lang="en-US" dirty="0"/>
              <a:t>Freely available Google Analytics tool makes it easy to get started</a:t>
            </a:r>
          </a:p>
          <a:p>
            <a:r>
              <a:rPr lang="en-US" dirty="0"/>
              <a:t>Google Analytics is a “big data” system which handles data collection, data processing and data visualization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08036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Conclusion</a:t>
            </a:r>
            <a:br>
              <a:rPr lang="en-US" sz="4000"/>
            </a:br>
            <a:endParaRPr lang="en-US" sz="400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Question and Answer </a:t>
            </a:r>
          </a:p>
          <a:p>
            <a:r>
              <a:rPr lang="en-US"/>
              <a:t>Clarifications</a:t>
            </a:r>
          </a:p>
          <a:p>
            <a:r>
              <a:rPr lang="en-US"/>
              <a:t>Google Analytics quick walkthrough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References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i="1"/>
              <a:t>Web Analytics 2.0</a:t>
            </a:r>
            <a:r>
              <a:rPr lang="en-US"/>
              <a:t> by A. Kaushik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 i="1"/>
              <a:t>Web Analytics Demystified</a:t>
            </a:r>
          </a:p>
          <a:p>
            <a:pPr>
              <a:lnSpc>
                <a:spcPct val="90000"/>
              </a:lnSpc>
            </a:pPr>
            <a:endParaRPr lang="en-US" i="1"/>
          </a:p>
          <a:p>
            <a:pPr>
              <a:lnSpc>
                <a:spcPct val="90000"/>
              </a:lnSpc>
            </a:pPr>
            <a:r>
              <a:rPr lang="en-US"/>
              <a:t>anything by Eric Peterson, Jim Sterne, Jim Novo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Blogs and whitepapers 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667000"/>
            <a:ext cx="8229600" cy="1143000"/>
          </a:xfrm>
        </p:spPr>
        <p:txBody>
          <a:bodyPr/>
          <a:lstStyle/>
          <a:p>
            <a:r>
              <a:rPr lang="en-US" sz="6000" b="1">
                <a:solidFill>
                  <a:srgbClr val="FF3300"/>
                </a:solidFill>
              </a:rPr>
              <a:t>Thank you!</a:t>
            </a:r>
            <a:br>
              <a:rPr lang="en-US" sz="4000" b="1">
                <a:solidFill>
                  <a:srgbClr val="FF3300"/>
                </a:solidFill>
              </a:rPr>
            </a:br>
            <a:br>
              <a:rPr lang="en-US" sz="4000" b="1">
                <a:solidFill>
                  <a:srgbClr val="FF3300"/>
                </a:solidFill>
              </a:rPr>
            </a:br>
            <a:br>
              <a:rPr lang="en-US" sz="4000" b="1">
                <a:solidFill>
                  <a:srgbClr val="FF3300"/>
                </a:solidFill>
              </a:rPr>
            </a:br>
            <a:br>
              <a:rPr lang="en-US" sz="4000" b="1">
                <a:solidFill>
                  <a:srgbClr val="FF3300"/>
                </a:solidFill>
              </a:rPr>
            </a:br>
            <a:r>
              <a:rPr lang="en-US" sz="3200">
                <a:solidFill>
                  <a:schemeClr val="tx1"/>
                </a:solidFill>
              </a:rPr>
              <a:t>mitchell@onceinaweb.com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06562"/>
          </a:xfrm>
        </p:spPr>
        <p:txBody>
          <a:bodyPr/>
          <a:lstStyle/>
          <a:p>
            <a:r>
              <a:rPr lang="en-US" dirty="0"/>
              <a:t>Wealth of data elements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9163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As web sites are used each day, a large amount of raw data is generated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This data can be analyzed to learn more about your customers and can allow you to serve them better and capitalize on opportunities and discoveries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254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06562"/>
          </a:xfrm>
        </p:spPr>
        <p:txBody>
          <a:bodyPr/>
          <a:lstStyle/>
          <a:p>
            <a:r>
              <a:rPr lang="en-US" dirty="0"/>
              <a:t>Web Analytics software has evolved into a data warehouse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916363"/>
          </a:xfrm>
        </p:spPr>
        <p:txBody>
          <a:bodyPr/>
          <a:lstStyle/>
          <a:p>
            <a:r>
              <a:rPr lang="en-US" dirty="0"/>
              <a:t>Gather raw web usage data</a:t>
            </a:r>
          </a:p>
          <a:p>
            <a:r>
              <a:rPr lang="en-US" dirty="0"/>
              <a:t>Analyze using business rules </a:t>
            </a:r>
          </a:p>
          <a:p>
            <a:r>
              <a:rPr lang="en-US" dirty="0"/>
              <a:t>Provide tools to view, visualize and export reports for further analysis and to join with data from other systems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7868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/>
          <a:lstStyle/>
          <a:p>
            <a:r>
              <a:rPr lang="en-US" dirty="0"/>
              <a:t>Web Analytics provides answers to the questions every website owner asks</a:t>
            </a:r>
          </a:p>
        </p:txBody>
      </p:sp>
    </p:spTree>
    <p:extLst>
      <p:ext uri="{BB962C8B-B14F-4D97-AF65-F5344CB8AC3E}">
        <p14:creationId xmlns:p14="http://schemas.microsoft.com/office/powerpoint/2010/main" val="3003984387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7991</TotalTime>
  <Words>1330</Words>
  <Application>Microsoft Office PowerPoint</Application>
  <PresentationFormat>Letter Paper (8.5x11 in)</PresentationFormat>
  <Paragraphs>249</Paragraphs>
  <Slides>62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4" baseType="lpstr">
      <vt:lpstr>Arial</vt:lpstr>
      <vt:lpstr>Default Design</vt:lpstr>
      <vt:lpstr>Web Analytics</vt:lpstr>
      <vt:lpstr>Background about me  </vt:lpstr>
      <vt:lpstr>Perspective  </vt:lpstr>
      <vt:lpstr>Objectives</vt:lpstr>
      <vt:lpstr>What is Web Analytics? </vt:lpstr>
      <vt:lpstr> Why Web Analytics? </vt:lpstr>
      <vt:lpstr>Wealth of data elements</vt:lpstr>
      <vt:lpstr>Web Analytics software has evolved into a data warehouse</vt:lpstr>
      <vt:lpstr>Web Analytics provides answers to the questions every website owner asks</vt:lpstr>
      <vt:lpstr>PowerPoint Presentation</vt:lpstr>
      <vt:lpstr>Questions and Decisions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shall we count / track?</vt:lpstr>
      <vt:lpstr>Let’s Track Everything!</vt:lpstr>
      <vt:lpstr>Define Metrics for your web venture</vt:lpstr>
      <vt:lpstr>Defining Metrics (getting started)</vt:lpstr>
      <vt:lpstr>Defining Goals we can measure</vt:lpstr>
      <vt:lpstr>Initial Implementation</vt:lpstr>
      <vt:lpstr>Web Analytics Reports</vt:lpstr>
      <vt:lpstr>Page Views</vt:lpstr>
      <vt:lpstr>Visits</vt:lpstr>
      <vt:lpstr>Visitors / Unique Visitors</vt:lpstr>
      <vt:lpstr>Sample Pages Report</vt:lpstr>
      <vt:lpstr>PowerPoint Presentation</vt:lpstr>
      <vt:lpstr>More reports: Traffic</vt:lpstr>
      <vt:lpstr>PowerPoint Presentation</vt:lpstr>
      <vt:lpstr>PowerPoint Presentation</vt:lpstr>
      <vt:lpstr>PowerPoint Presentation</vt:lpstr>
      <vt:lpstr>Other uses for web analytics data</vt:lpstr>
      <vt:lpstr>Engagement</vt:lpstr>
      <vt:lpstr>Bounces / Bounce Rate </vt:lpstr>
      <vt:lpstr>PowerPoint Presentation</vt:lpstr>
      <vt:lpstr>PowerPoint Presentation</vt:lpstr>
      <vt:lpstr>Events</vt:lpstr>
      <vt:lpstr>Track Page Events for insights</vt:lpstr>
      <vt:lpstr>Conversion</vt:lpstr>
      <vt:lpstr>Tracking Conversion</vt:lpstr>
      <vt:lpstr>Graphic Conversion Funnel</vt:lpstr>
      <vt:lpstr>Digging Deeper</vt:lpstr>
      <vt:lpstr>Multi-Channel Funnels (path to conversion) Conversions &gt; Multi-Channel Funnels &gt; Top Conversion Paths</vt:lpstr>
      <vt:lpstr>Path (Flow) reports</vt:lpstr>
      <vt:lpstr>PowerPoint Presentation</vt:lpstr>
      <vt:lpstr>PowerPoint Presentation</vt:lpstr>
      <vt:lpstr>Combine Dimensions &amp; Metrics to find insights</vt:lpstr>
      <vt:lpstr>Custom Reports</vt:lpstr>
      <vt:lpstr>Dashboards Dashboards summarize your most important reports  on a single sheet</vt:lpstr>
      <vt:lpstr>Click Maps   (overlays)  Click Density report  provide a visual display of clicks / link popularity</vt:lpstr>
      <vt:lpstr>Report Delivery</vt:lpstr>
      <vt:lpstr>Data Export</vt:lpstr>
      <vt:lpstr>Data Validation</vt:lpstr>
      <vt:lpstr>Augment Web Analytics Reports</vt:lpstr>
      <vt:lpstr>PowerPoint Presentation</vt:lpstr>
      <vt:lpstr>Web Analytics Careers</vt:lpstr>
      <vt:lpstr>Web Analytics Careers</vt:lpstr>
      <vt:lpstr>Conclusion </vt:lpstr>
      <vt:lpstr>References</vt:lpstr>
      <vt:lpstr>Thank you!    mitchell@onceinaweb.com</vt:lpstr>
    </vt:vector>
  </TitlesOfParts>
  <Company>CTI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Web Analytics</dc:title>
  <dc:creator>ABC123</dc:creator>
  <cp:lastModifiedBy>Mitchell Teixeira</cp:lastModifiedBy>
  <cp:revision>168</cp:revision>
  <dcterms:created xsi:type="dcterms:W3CDTF">2011-02-22T00:58:58Z</dcterms:created>
  <dcterms:modified xsi:type="dcterms:W3CDTF">2018-02-09T19:41:41Z</dcterms:modified>
</cp:coreProperties>
</file>