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89" r:id="rId4"/>
    <p:sldId id="285" r:id="rId5"/>
    <p:sldId id="259" r:id="rId6"/>
    <p:sldId id="347" r:id="rId7"/>
    <p:sldId id="349" r:id="rId8"/>
    <p:sldId id="354" r:id="rId9"/>
    <p:sldId id="355" r:id="rId10"/>
    <p:sldId id="350" r:id="rId11"/>
    <p:sldId id="351" r:id="rId12"/>
    <p:sldId id="352" r:id="rId13"/>
    <p:sldId id="358" r:id="rId14"/>
    <p:sldId id="353" r:id="rId15"/>
    <p:sldId id="359" r:id="rId16"/>
    <p:sldId id="342" r:id="rId17"/>
    <p:sldId id="348" r:id="rId18"/>
    <p:sldId id="282" r:id="rId19"/>
    <p:sldId id="310" r:id="rId20"/>
    <p:sldId id="311" r:id="rId21"/>
    <p:sldId id="284" r:id="rId22"/>
    <p:sldId id="258" r:id="rId23"/>
    <p:sldId id="288" r:id="rId24"/>
    <p:sldId id="286" r:id="rId25"/>
    <p:sldId id="287" r:id="rId26"/>
    <p:sldId id="306" r:id="rId27"/>
    <p:sldId id="318" r:id="rId28"/>
    <p:sldId id="260" r:id="rId29"/>
    <p:sldId id="326" r:id="rId30"/>
    <p:sldId id="325" r:id="rId31"/>
    <p:sldId id="328" r:id="rId32"/>
    <p:sldId id="313" r:id="rId33"/>
    <p:sldId id="261" r:id="rId34"/>
    <p:sldId id="299" r:id="rId35"/>
    <p:sldId id="334" r:id="rId36"/>
    <p:sldId id="336" r:id="rId37"/>
    <p:sldId id="339" r:id="rId38"/>
    <p:sldId id="343" r:id="rId39"/>
    <p:sldId id="344" r:id="rId40"/>
    <p:sldId id="263" r:id="rId41"/>
    <p:sldId id="262" r:id="rId42"/>
    <p:sldId id="265" r:id="rId43"/>
    <p:sldId id="267" r:id="rId44"/>
    <p:sldId id="341" r:id="rId45"/>
    <p:sldId id="268" r:id="rId46"/>
    <p:sldId id="332" r:id="rId47"/>
    <p:sldId id="345" r:id="rId48"/>
    <p:sldId id="275" r:id="rId49"/>
    <p:sldId id="346" r:id="rId50"/>
    <p:sldId id="312" r:id="rId51"/>
    <p:sldId id="303" r:id="rId52"/>
    <p:sldId id="291" r:id="rId53"/>
    <p:sldId id="292" r:id="rId54"/>
    <p:sldId id="338" r:id="rId55"/>
    <p:sldId id="356" r:id="rId56"/>
    <p:sldId id="357" r:id="rId57"/>
    <p:sldId id="280" r:id="rId58"/>
    <p:sldId id="294" r:id="rId59"/>
    <p:sldId id="293" r:id="rId60"/>
  </p:sldIdLst>
  <p:sldSz cx="9144000" cy="6858000" type="letter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81" autoAdjust="0"/>
  </p:normalViewPr>
  <p:slideViewPr>
    <p:cSldViewPr>
      <p:cViewPr>
        <p:scale>
          <a:sx n="60" d="100"/>
          <a:sy n="60" d="100"/>
        </p:scale>
        <p:origin x="-2214" y="-15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8A60C7-64BF-425D-8E8C-5C29AF998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7B4D7A-AE40-4A0C-8BA2-2E907DF16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D548A-F898-4CAA-9D3A-EADB357DAA21}" type="slidenum">
              <a:rPr lang="en-US"/>
              <a:pPr/>
              <a:t>1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E5EC0-5394-4FB6-BA83-B6FFE74AF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2E93-FB94-4A37-97D6-2596C196E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D6B5-8F57-47CF-9AAF-168871CD5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2C5911-C6A2-4CC6-9E50-18B771B03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5F5D2-3E7E-4A40-BE21-1A72BC995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3ADF1-DAE5-455D-8712-1E495EC51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1A0D-BE50-48F1-8D5B-56BDB504D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3A47C-2DDD-41CC-8BD6-622D93F10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CB7FE-C6D7-49D8-B4F8-18936522F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0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02335-3628-4039-8C3E-C23F2F56F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7E32-F8A7-4758-A03D-3C800B425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FCC85-7410-46BE-B5BA-CAAB37129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EE8EE-44BA-4CB8-91A1-6C9B460830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</a:t>
            </a:r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Mitchell Teixeira</a:t>
            </a:r>
          </a:p>
          <a:p>
            <a:r>
              <a:rPr lang="en-US" dirty="0" smtClean="0"/>
              <a:t>mitchell@onceinaweb.com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Wealth of data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web sites are used each day, a large amount of raw data is generated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data can be analyzed to learn more about your customers and can allow you to serve them better and capitalize on opportunities and discoveries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Standard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Pages requests (clicks and links)</a:t>
            </a:r>
          </a:p>
          <a:p>
            <a:r>
              <a:rPr lang="en-US" dirty="0" smtClean="0"/>
              <a:t>Client and network data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9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Custom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What is important to the customer / site owner?</a:t>
            </a:r>
          </a:p>
          <a:p>
            <a:r>
              <a:rPr lang="en-US" dirty="0" smtClean="0"/>
              <a:t>At first, most want to “track everything”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8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Track Everything  (?)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4" y="1600200"/>
            <a:ext cx="7811812" cy="4525963"/>
          </a:xfrm>
        </p:spPr>
      </p:pic>
    </p:spTree>
    <p:extLst>
      <p:ext uri="{BB962C8B-B14F-4D97-AF65-F5344CB8AC3E}">
        <p14:creationId xmlns:p14="http://schemas.microsoft.com/office/powerpoint/2010/main" val="289046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Questions and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/>
              <a:t> What can we </a:t>
            </a:r>
            <a:r>
              <a:rPr lang="en-US" dirty="0" smtClean="0"/>
              <a:t>quantify?</a:t>
            </a:r>
            <a:endParaRPr lang="en-US" dirty="0"/>
          </a:p>
          <a:p>
            <a:r>
              <a:rPr lang="en-US" dirty="0"/>
              <a:t> What can we action upon?</a:t>
            </a:r>
          </a:p>
          <a:p>
            <a:r>
              <a:rPr lang="en-US" dirty="0"/>
              <a:t> Do we have resources to </a:t>
            </a:r>
            <a:r>
              <a:rPr lang="en-US" dirty="0" smtClean="0"/>
              <a:t>respond/change/modify</a:t>
            </a:r>
          </a:p>
          <a:p>
            <a:r>
              <a:rPr lang="en-US" dirty="0" smtClean="0"/>
              <a:t>What is really important to our mission?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6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019300"/>
            <a:ext cx="7372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823" y="70492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Version A     or     Version B 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2823" y="5334000"/>
            <a:ext cx="680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Track </a:t>
            </a:r>
            <a:r>
              <a:rPr lang="en-US" sz="3600" i="1" dirty="0" smtClean="0"/>
              <a:t>less</a:t>
            </a:r>
            <a:r>
              <a:rPr lang="en-US" sz="3600" dirty="0" smtClean="0"/>
              <a:t>, to get started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707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64128"/>
            <a:ext cx="6052610" cy="5465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979" y="152400"/>
            <a:ext cx="722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Web Analytics Cycle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1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531"/>
            <a:ext cx="8229600" cy="1143000"/>
          </a:xfrm>
        </p:spPr>
        <p:txBody>
          <a:bodyPr/>
          <a:lstStyle/>
          <a:p>
            <a:r>
              <a:rPr lang="en-US" dirty="0" smtClean="0"/>
              <a:t>What will we count / track?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9363"/>
          </a:xfrm>
        </p:spPr>
        <p:txBody>
          <a:bodyPr/>
          <a:lstStyle/>
          <a:p>
            <a:r>
              <a:rPr lang="en-US" dirty="0" smtClean="0"/>
              <a:t>What will your site visitors do on your site that is valuable to your mission?</a:t>
            </a:r>
          </a:p>
          <a:p>
            <a:pPr lvl="1"/>
            <a:r>
              <a:rPr lang="en-US" dirty="0" smtClean="0"/>
              <a:t>Browse / learn</a:t>
            </a:r>
          </a:p>
          <a:p>
            <a:pPr lvl="1"/>
            <a:r>
              <a:rPr lang="en-US" dirty="0" smtClean="0"/>
              <a:t>Purchase</a:t>
            </a:r>
          </a:p>
          <a:p>
            <a:pPr lvl="1"/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Track a shipment, order, request, etc.</a:t>
            </a:r>
            <a:endParaRPr lang="en-US" dirty="0" smtClean="0"/>
          </a:p>
          <a:p>
            <a:pPr lvl="1"/>
            <a:r>
              <a:rPr lang="en-US" dirty="0" smtClean="0"/>
              <a:t>Request a quote </a:t>
            </a:r>
          </a:p>
          <a:p>
            <a:pPr lvl="1"/>
            <a:r>
              <a:rPr lang="en-US" dirty="0" smtClean="0"/>
              <a:t>Start a free trial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534400" cy="792162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Define Metrics</a:t>
            </a:r>
            <a:r>
              <a:rPr lang="en-US" sz="4000"/>
              <a:t> for your web venture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Business website?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Government </a:t>
            </a:r>
            <a:r>
              <a:rPr lang="en-US" sz="2400" dirty="0" smtClean="0"/>
              <a:t>agency site?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Non-profit ?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Hobby / </a:t>
            </a:r>
            <a:r>
              <a:rPr lang="en-US" sz="2400" dirty="0" smtClean="0"/>
              <a:t>leisure ? 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What actions do you want your visitors to take on your site?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Define measurable </a:t>
            </a:r>
            <a:r>
              <a:rPr lang="en-US" sz="2400" dirty="0" smtClean="0"/>
              <a:t>goals for your website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The metrics most important to your business become your Key Performance Indicators (KPIs)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290763"/>
            <a:ext cx="47720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Defining Metrics</a:t>
            </a:r>
            <a:br>
              <a:rPr lang="en-US" sz="4000" b="1"/>
            </a:br>
            <a:r>
              <a:rPr lang="en-US" sz="4000"/>
              <a:t>(getting started)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en-US" sz="4000" dirty="0"/>
              <a:t>Background about </a:t>
            </a:r>
            <a:r>
              <a:rPr lang="en-US" sz="4000" dirty="0" smtClean="0"/>
              <a:t>me  </a:t>
            </a: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mainframe </a:t>
            </a:r>
            <a:r>
              <a:rPr lang="en-US" sz="2400" dirty="0"/>
              <a:t>computer </a:t>
            </a:r>
            <a:r>
              <a:rPr lang="en-US" sz="2400" dirty="0" smtClean="0"/>
              <a:t>operations </a:t>
            </a:r>
            <a:r>
              <a:rPr lang="en-US" sz="2400" dirty="0" smtClean="0"/>
              <a:t>(</a:t>
            </a:r>
            <a:r>
              <a:rPr lang="en-US" sz="2400" dirty="0" smtClean="0"/>
              <a:t>1988)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Web </a:t>
            </a:r>
            <a:r>
              <a:rPr lang="en-US" sz="2400" dirty="0"/>
              <a:t>Developer since late </a:t>
            </a:r>
            <a:r>
              <a:rPr lang="en-US" sz="2400" dirty="0" smtClean="0"/>
              <a:t>1996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B2B - </a:t>
            </a:r>
            <a:r>
              <a:rPr lang="en-US" sz="2400" dirty="0" smtClean="0"/>
              <a:t>Launched </a:t>
            </a:r>
            <a:r>
              <a:rPr lang="en-US" sz="2400" dirty="0"/>
              <a:t>first website for Overnite Transportation </a:t>
            </a:r>
            <a:r>
              <a:rPr lang="en-US" sz="2400" dirty="0" smtClean="0"/>
              <a:t>(now UPS Freight) in 1997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B2C – moved to </a:t>
            </a:r>
            <a:r>
              <a:rPr lang="en-US" sz="2400" dirty="0" smtClean="0"/>
              <a:t>multi-channel ecommerce </a:t>
            </a:r>
            <a:r>
              <a:rPr lang="en-US" sz="2400" dirty="0"/>
              <a:t>in </a:t>
            </a:r>
            <a:r>
              <a:rPr lang="en-US" sz="2400" dirty="0" smtClean="0"/>
              <a:t>2000 began ‘serious’ Webtrends implementations in 2005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2007 – present: freelance web development and web analytics </a:t>
            </a:r>
            <a:r>
              <a:rPr lang="en-US" sz="2400" dirty="0" smtClean="0"/>
              <a:t>implementation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2016 – joined Active Network as Sr. tagging </a:t>
            </a:r>
            <a:r>
              <a:rPr lang="en-US" sz="2400" dirty="0" smtClean="0"/>
              <a:t>specialist</a:t>
            </a:r>
            <a:endParaRPr lang="en-US" sz="24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905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</a:t>
            </a:r>
            <a:r>
              <a:rPr lang="en-US" b="1"/>
              <a:t>Goals</a:t>
            </a:r>
            <a:r>
              <a:rPr lang="en-US"/>
              <a:t> we can </a:t>
            </a:r>
            <a:r>
              <a:rPr lang="en-US" i="1"/>
              <a:t>measure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Implementation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Register for Google Analytics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Create a web “property” for the site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Download </a:t>
            </a:r>
            <a:r>
              <a:rPr lang="en-US" sz="2800" dirty="0"/>
              <a:t>simple </a:t>
            </a:r>
            <a:r>
              <a:rPr lang="en-US" sz="2800" dirty="0" smtClean="0"/>
              <a:t>“tag”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Install tag on </a:t>
            </a:r>
            <a:r>
              <a:rPr lang="en-US" sz="2800" b="1" dirty="0"/>
              <a:t>every</a:t>
            </a:r>
            <a:r>
              <a:rPr lang="en-US" sz="2800" dirty="0"/>
              <a:t> page of the site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Web Analytics Reports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“Big 3</a:t>
            </a:r>
            <a:r>
              <a:rPr lang="en-US" dirty="0" smtClean="0"/>
              <a:t>” (building blocks)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7586" name="Picture 2" descr="C:\mteixeira\webAnalytics\WA_Hierarch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761586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Page Views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of how many times a page was accessed on your site</a:t>
            </a:r>
          </a:p>
          <a:p>
            <a:r>
              <a:rPr lang="en-US" dirty="0"/>
              <a:t>Aggregate count of how many times all site pages were viewed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Basically: </a:t>
            </a:r>
            <a:r>
              <a:rPr lang="en-US" b="1" i="1" dirty="0"/>
              <a:t>what</a:t>
            </a:r>
            <a:r>
              <a:rPr lang="en-US" dirty="0"/>
              <a:t> did visitors look at, 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and </a:t>
            </a:r>
            <a:r>
              <a:rPr lang="en-US" b="1" i="1" dirty="0"/>
              <a:t>how many times</a:t>
            </a:r>
            <a:r>
              <a:rPr lang="en-US" b="1" dirty="0"/>
              <a:t> </a:t>
            </a:r>
            <a:r>
              <a:rPr lang="en-US" dirty="0"/>
              <a:t>did they look?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Visits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Basically, a count of how many times the site was viewed by visitors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Another term for a visit is </a:t>
            </a:r>
            <a:r>
              <a:rPr lang="en-US" sz="2400" b="1" i="1" dirty="0"/>
              <a:t>session</a:t>
            </a:r>
            <a:r>
              <a:rPr lang="en-US" sz="2400" i="1" dirty="0"/>
              <a:t>. </a:t>
            </a:r>
            <a:r>
              <a:rPr lang="en-US" sz="2400" dirty="0"/>
              <a:t>A session includes all the pages a visitor views at one sitting.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Total visits</a:t>
            </a:r>
            <a:r>
              <a:rPr lang="en-US" sz="2400" dirty="0"/>
              <a:t> is a count of all the sessions during a given time period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Considered by many to be the most accurate measure of site utilization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Visitors / Unique Visitors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</a:t>
            </a:r>
            <a:r>
              <a:rPr lang="en-US" dirty="0" smtClean="0"/>
              <a:t>simply called </a:t>
            </a:r>
            <a:r>
              <a:rPr lang="en-US" i="1" dirty="0" smtClean="0"/>
              <a:t>uniques</a:t>
            </a:r>
            <a:endParaRPr lang="en-US" dirty="0"/>
          </a:p>
          <a:p>
            <a:r>
              <a:rPr lang="en-US" dirty="0"/>
              <a:t>An attempt to quantify site visitors as individual warm bodies or pairs of eyeballs</a:t>
            </a:r>
          </a:p>
          <a:p>
            <a:r>
              <a:rPr lang="en-US" dirty="0"/>
              <a:t>Caveats</a:t>
            </a:r>
          </a:p>
          <a:p>
            <a:pPr lvl="1"/>
            <a:r>
              <a:rPr lang="en-US" dirty="0"/>
              <a:t>Technical issues may distort this count</a:t>
            </a:r>
          </a:p>
          <a:p>
            <a:pPr lvl="1"/>
            <a:r>
              <a:rPr lang="en-US" dirty="0"/>
              <a:t>Same person can view site from multiple computers and is counted each time</a:t>
            </a:r>
          </a:p>
          <a:p>
            <a:pPr lvl="1"/>
            <a:r>
              <a:rPr lang="en-US" dirty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</a:t>
            </a:r>
            <a:r>
              <a:rPr lang="en-US" b="1"/>
              <a:t>Pages</a:t>
            </a:r>
            <a:r>
              <a:rPr lang="en-US"/>
              <a:t> </a:t>
            </a:r>
            <a:r>
              <a:rPr lang="en-US" b="1"/>
              <a:t>Report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392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reports: </a:t>
            </a:r>
            <a:r>
              <a:rPr lang="en-US" b="1">
                <a:solidFill>
                  <a:srgbClr val="0033CC"/>
                </a:solidFill>
              </a:rPr>
              <a:t>Traffic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Where is my site’s traffic coming from?</a:t>
            </a:r>
          </a:p>
          <a:p>
            <a:pPr lvl="1"/>
            <a:r>
              <a:rPr lang="en-US"/>
              <a:t>Direct (typed or bookmarked)</a:t>
            </a:r>
          </a:p>
          <a:p>
            <a:pPr lvl="1"/>
            <a:r>
              <a:rPr lang="en-US"/>
              <a:t>Organic search</a:t>
            </a:r>
          </a:p>
          <a:p>
            <a:pPr lvl="1"/>
            <a:r>
              <a:rPr lang="en-US"/>
              <a:t>Paid search (pay-per-click)</a:t>
            </a:r>
          </a:p>
          <a:p>
            <a:pPr lvl="1"/>
            <a:r>
              <a:rPr lang="en-US"/>
              <a:t>Links</a:t>
            </a:r>
          </a:p>
          <a:p>
            <a:pPr lvl="1"/>
            <a:r>
              <a:rPr lang="en-US"/>
              <a:t>Social networks</a:t>
            </a:r>
          </a:p>
          <a:p>
            <a:pPr lvl="1"/>
            <a:r>
              <a:rPr lang="en-US"/>
              <a:t>Other paid campaigns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30421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76600" y="457200"/>
            <a:ext cx="3429000" cy="1905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kern="0" dirty="0" smtClean="0">
                <a:solidFill>
                  <a:srgbClr val="00B050"/>
                </a:solidFill>
              </a:rPr>
              <a:t>Technology (Browsers) Report</a:t>
            </a:r>
            <a:endParaRPr lang="en-US" b="1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Perspective </a:t>
            </a:r>
            <a:br>
              <a:rPr lang="en-US" sz="4000" b="1" dirty="0"/>
            </a:br>
            <a:r>
              <a:rPr lang="en-US" sz="2400" dirty="0"/>
              <a:t>(disclaimer?)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analytics topics can get into the weeds on technical details really fast – this presentation is an attempt to offer a high-level view about web analytics concepts, data gathering, reporting and usage</a:t>
            </a:r>
          </a:p>
          <a:p>
            <a:endParaRPr lang="en-US" dirty="0" smtClean="0"/>
          </a:p>
          <a:p>
            <a:r>
              <a:rPr lang="en-US" dirty="0" smtClean="0"/>
              <a:t>My primary perspective is from a Web </a:t>
            </a:r>
            <a:r>
              <a:rPr lang="en-US" dirty="0"/>
              <a:t>Analytics </a:t>
            </a:r>
            <a:r>
              <a:rPr lang="en-US" i="1" dirty="0" smtClean="0"/>
              <a:t>implementation </a:t>
            </a:r>
            <a:r>
              <a:rPr lang="en-US" dirty="0" smtClean="0"/>
              <a:t>point of view (I’m not a marketer)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2851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1" y="877669"/>
            <a:ext cx="622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Mobile Browsers Report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200"/>
            <a:ext cx="83137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52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Mobile Browsers Visits Report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B0F0"/>
                </a:solidFill>
              </a:rPr>
              <a:t>Other uses for </a:t>
            </a:r>
            <a:r>
              <a:rPr lang="en-US" sz="4000" b="1" dirty="0" smtClean="0">
                <a:solidFill>
                  <a:srgbClr val="00B0F0"/>
                </a:solidFill>
              </a:rPr>
              <a:t>web analytics </a:t>
            </a:r>
            <a:r>
              <a:rPr lang="en-US" sz="4000" b="1" dirty="0">
                <a:solidFill>
                  <a:srgbClr val="00B0F0"/>
                </a:solidFill>
              </a:rPr>
              <a:t>data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 availability and usability tracking</a:t>
            </a:r>
          </a:p>
          <a:p>
            <a:endParaRPr lang="en-US" dirty="0"/>
          </a:p>
          <a:p>
            <a:r>
              <a:rPr lang="en-US" dirty="0"/>
              <a:t>Track inbound links for reputation management and to prevent content theft</a:t>
            </a:r>
          </a:p>
          <a:p>
            <a:endParaRPr lang="en-US" dirty="0"/>
          </a:p>
          <a:p>
            <a:r>
              <a:rPr lang="en-US" dirty="0"/>
              <a:t>Determine the words and phrases visitors use to find your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Engagement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i="1" dirty="0">
                <a:solidFill>
                  <a:schemeClr val="hlink"/>
                </a:solidFill>
              </a:rPr>
              <a:t>Are visitors to my site interested in the content?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Indicators:</a:t>
            </a:r>
          </a:p>
          <a:p>
            <a:pPr>
              <a:lnSpc>
                <a:spcPct val="90000"/>
              </a:lnSpc>
            </a:pPr>
            <a:r>
              <a:rPr lang="en-US" dirty="0"/>
              <a:t>Visit Length (time on site</a:t>
            </a:r>
            <a:r>
              <a:rPr lang="en-US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Bounces / Bounce Rate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Return Visits</a:t>
            </a:r>
          </a:p>
          <a:p>
            <a:pPr>
              <a:lnSpc>
                <a:spcPct val="90000"/>
              </a:lnSpc>
            </a:pPr>
            <a:r>
              <a:rPr lang="en-US" dirty="0"/>
              <a:t>Content reports (page views)</a:t>
            </a:r>
          </a:p>
          <a:p>
            <a:pPr>
              <a:lnSpc>
                <a:spcPct val="90000"/>
              </a:lnSpc>
            </a:pPr>
            <a:r>
              <a:rPr lang="en-US" dirty="0"/>
              <a:t>Click </a:t>
            </a:r>
            <a:r>
              <a:rPr lang="en-US" dirty="0" smtClean="0"/>
              <a:t>Map data:  (overlays</a:t>
            </a:r>
            <a:r>
              <a:rPr lang="en-US" dirty="0"/>
              <a:t>, heat </a:t>
            </a:r>
            <a:r>
              <a:rPr lang="en-US" dirty="0" smtClean="0"/>
              <a:t>maps)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67000"/>
            <a:ext cx="3581400" cy="1219200"/>
          </a:xfrm>
        </p:spPr>
        <p:txBody>
          <a:bodyPr/>
          <a:lstStyle/>
          <a:p>
            <a:r>
              <a:rPr lang="en-US" sz="4000" b="1">
                <a:solidFill>
                  <a:srgbClr val="0033CC"/>
                </a:solidFill>
              </a:rPr>
              <a:t>Click Maps </a:t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> (overlays)</a:t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/>
            </a:r>
            <a:br>
              <a:rPr lang="en-US" sz="4000" b="1">
                <a:solidFill>
                  <a:srgbClr val="0033CC"/>
                </a:solidFill>
              </a:rPr>
            </a:br>
            <a:r>
              <a:rPr lang="en-US" sz="4000" b="1">
                <a:solidFill>
                  <a:srgbClr val="0033CC"/>
                </a:solidFill>
              </a:rPr>
              <a:t>Click Density report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3200"/>
              <a:t>provide a visual display of clicks / link popularity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7625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Bounces / Bounce Rate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153400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Wikipedia</a:t>
            </a:r>
            <a:r>
              <a:rPr lang="en-US" dirty="0" smtClean="0"/>
              <a:t> defines Bounces: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bounce occurs </a:t>
            </a:r>
            <a:r>
              <a:rPr lang="en-US" b="1" dirty="0"/>
              <a:t>when a web site visitor only views a single page on a website</a:t>
            </a:r>
            <a:r>
              <a:rPr lang="en-US" dirty="0"/>
              <a:t>, that is, the visitor leaves a site without visiting any other pages before a specified session-timeout occurs.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"/>
            <a:ext cx="182880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68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2400"/>
            <a:ext cx="90090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686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ocialmela.files.wordpress.com/2013/02/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399"/>
            <a:ext cx="73723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4062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Bounce Rate “rules of thumb” 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(no industry standards here!)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68610" name="Picture 2" descr="C:\mteixeira\webAnalytics\WA_Hierarch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63969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08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Track Page Events for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313683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Clicks which occur on the same page </a:t>
            </a:r>
          </a:p>
          <a:p>
            <a:r>
              <a:rPr lang="en-US" dirty="0" smtClean="0"/>
              <a:t>Downloads</a:t>
            </a:r>
          </a:p>
          <a:p>
            <a:r>
              <a:rPr lang="en-US" dirty="0" smtClean="0"/>
              <a:t>Image Zoom</a:t>
            </a:r>
          </a:p>
          <a:p>
            <a:r>
              <a:rPr lang="en-US" dirty="0" smtClean="0"/>
              <a:t>Content tabs</a:t>
            </a:r>
            <a:endParaRPr lang="en-US" dirty="0"/>
          </a:p>
        </p:txBody>
      </p:sp>
      <p:pic>
        <p:nvPicPr>
          <p:cNvPr id="69634" name="Picture 2" descr="C:\mteixeira\webAnalytics\tabbedEv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705600" cy="26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/>
              <a:t>What is Web Analytics</a:t>
            </a:r>
          </a:p>
          <a:p>
            <a:r>
              <a:rPr lang="en-US" dirty="0" smtClean="0"/>
              <a:t>Concepts </a:t>
            </a:r>
          </a:p>
          <a:p>
            <a:r>
              <a:rPr lang="en-US" dirty="0" smtClean="0"/>
              <a:t>Web Analytics career opportunities </a:t>
            </a:r>
          </a:p>
          <a:p>
            <a:r>
              <a:rPr lang="en-US" dirty="0" smtClean="0"/>
              <a:t>Live </a:t>
            </a:r>
            <a:r>
              <a:rPr lang="en-US" dirty="0"/>
              <a:t>analytics tool walkthrough </a:t>
            </a:r>
            <a:r>
              <a:rPr lang="en-US" sz="2000" dirty="0"/>
              <a:t>(time permitting)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Conversion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site visitor completes a ‘goal’ on your site (completes a sale, registers, subscribes, finds an article, self-support, etc</a:t>
            </a:r>
            <a:r>
              <a:rPr lang="en-US" dirty="0" smtClean="0"/>
              <a:t>.)</a:t>
            </a:r>
          </a:p>
          <a:p>
            <a:endParaRPr lang="en-US" dirty="0"/>
          </a:p>
          <a:p>
            <a:r>
              <a:rPr lang="en-US" i="1" dirty="0"/>
              <a:t>Sales</a:t>
            </a:r>
            <a:r>
              <a:rPr lang="en-US" dirty="0"/>
              <a:t> aren’t the only conversions in the web analytics world</a:t>
            </a:r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Conversion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Trends and factors which affect sales, registration, lead generation, subscription,</a:t>
            </a:r>
          </a:p>
          <a:p>
            <a:r>
              <a:rPr lang="en-US"/>
              <a:t>Many conversions are a multi-step sequence of events</a:t>
            </a:r>
          </a:p>
          <a:p>
            <a:r>
              <a:rPr lang="en-US"/>
              <a:t>Some analysts label each event, or step, in the conversion process a ‘micro conversion’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731838"/>
          </a:xfrm>
        </p:spPr>
        <p:txBody>
          <a:bodyPr/>
          <a:lstStyle/>
          <a:p>
            <a:r>
              <a:rPr lang="en-US" sz="4000"/>
              <a:t>Graphic Conversion Funnel</a:t>
            </a:r>
          </a:p>
        </p:txBody>
      </p:sp>
      <p:pic>
        <p:nvPicPr>
          <p:cNvPr id="11268" name="Picture 4" descr="conversion-funne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7391400" cy="555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Digging Deeper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Scenario Analysis reports may contain surprise insights into visitor behavior – monitor unexpected entry and exit pages</a:t>
            </a:r>
          </a:p>
          <a:p>
            <a:endParaRPr lang="en-US"/>
          </a:p>
          <a:p>
            <a:r>
              <a:rPr lang="en-US"/>
              <a:t>“Path” Reports provide insight when visitor behavior isn’t recorded in a Scenario Analysis/funnel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dirty="0" smtClean="0"/>
              <a:t>Multi-Channel Funnels</a:t>
            </a:r>
            <a:br>
              <a:rPr lang="en-US" dirty="0" smtClean="0"/>
            </a:br>
            <a:r>
              <a:rPr lang="en-US" dirty="0" smtClean="0"/>
              <a:t>(path to conversion)</a:t>
            </a:r>
            <a:br>
              <a:rPr lang="en-US" dirty="0" smtClean="0"/>
            </a:br>
            <a:r>
              <a:rPr lang="en-US" sz="2000" dirty="0" smtClean="0"/>
              <a:t>Conversions &gt; Multi-Channel Funnels &gt; Top Conversion Paths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83761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10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3200400" cy="685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Path (Flow) </a:t>
            </a:r>
            <a:r>
              <a:rPr lang="en-US" sz="4000" b="1" dirty="0">
                <a:solidFill>
                  <a:srgbClr val="0033CC"/>
                </a:solidFill>
              </a:rPr>
              <a:t>reports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3581400" cy="5424488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Visualize </a:t>
            </a:r>
            <a:r>
              <a:rPr lang="en-US" dirty="0"/>
              <a:t>planned  and unexpected paths taken by visitors from selected pages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In Google Analytics, use </a:t>
            </a:r>
          </a:p>
          <a:p>
            <a:pPr>
              <a:buFontTx/>
              <a:buNone/>
            </a:pPr>
            <a:r>
              <a:rPr lang="en-US" sz="1800" dirty="0" smtClean="0"/>
              <a:t>Pages &gt;Navigation Summary</a:t>
            </a:r>
            <a:endParaRPr lang="en-US" sz="1800" dirty="0"/>
          </a:p>
        </p:txBody>
      </p:sp>
      <p:pic>
        <p:nvPicPr>
          <p:cNvPr id="14342" name="Picture 6" descr="Path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23" y="0"/>
            <a:ext cx="535617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848599" cy="674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191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Orange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denotes Fallout 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52800" y="48768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52800" y="4606498"/>
            <a:ext cx="4038600" cy="270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Combine </a:t>
            </a:r>
            <a:r>
              <a:rPr lang="en-US" b="1" dirty="0" smtClean="0"/>
              <a:t>Dimensions</a:t>
            </a:r>
            <a:r>
              <a:rPr lang="en-US" dirty="0" smtClean="0"/>
              <a:t> &amp; </a:t>
            </a:r>
            <a:r>
              <a:rPr lang="en-US" b="1" dirty="0" smtClean="0"/>
              <a:t>Metrics</a:t>
            </a:r>
            <a:r>
              <a:rPr lang="en-US" dirty="0" smtClean="0"/>
              <a:t> to find insights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7467600" cy="3733800"/>
          </a:xfrm>
        </p:spPr>
        <p:txBody>
          <a:bodyPr/>
          <a:lstStyle/>
          <a:p>
            <a:r>
              <a:rPr lang="en-US" dirty="0" smtClean="0"/>
              <a:t>So far we’ve only used ‘standalone’ building block metrics</a:t>
            </a:r>
          </a:p>
          <a:p>
            <a:endParaRPr lang="en-US" dirty="0" smtClean="0"/>
          </a:p>
          <a:p>
            <a:r>
              <a:rPr lang="en-US" dirty="0" smtClean="0"/>
              <a:t>Next we’ll combine these building block metrics to get insight into visitor behavior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Custom </a:t>
            </a:r>
            <a:r>
              <a:rPr lang="en-US" dirty="0" smtClean="0">
                <a:solidFill>
                  <a:srgbClr val="0033CC"/>
                </a:solidFill>
              </a:rPr>
              <a:t>Reports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Google Analytics allows users to create Custom Reports using dimensions and metrics to create useful non-standard reports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Previously this capability was available only in enterprise-level (paid) web analytics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563563"/>
          </a:xfrm>
        </p:spPr>
        <p:txBody>
          <a:bodyPr/>
          <a:lstStyle/>
          <a:p>
            <a:r>
              <a:rPr lang="en-US" sz="3200" b="1" dirty="0">
                <a:solidFill>
                  <a:srgbClr val="0033CC"/>
                </a:solidFill>
              </a:rPr>
              <a:t>Dashboards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dirty="0"/>
              <a:t>Dashboards </a:t>
            </a:r>
            <a:r>
              <a:rPr lang="en-US" sz="2400" i="1" dirty="0"/>
              <a:t>summarize</a:t>
            </a:r>
            <a:r>
              <a:rPr lang="en-US" sz="2400" dirty="0"/>
              <a:t> your most important reports </a:t>
            </a:r>
            <a:br>
              <a:rPr lang="en-US" sz="2400" dirty="0"/>
            </a:br>
            <a:r>
              <a:rPr lang="en-US" sz="2400" dirty="0"/>
              <a:t>on a single sheet</a:t>
            </a:r>
          </a:p>
        </p:txBody>
      </p:sp>
      <p:pic>
        <p:nvPicPr>
          <p:cNvPr id="72706" name="Picture 2" descr="https://i.imgur.com/Wq603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665979"/>
            <a:ext cx="7213600" cy="49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4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i="1" dirty="0"/>
              <a:t>What is </a:t>
            </a:r>
            <a:r>
              <a:rPr lang="en-US" dirty="0"/>
              <a:t>Web Analytics?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According </a:t>
            </a:r>
            <a:r>
              <a:rPr lang="en-US" dirty="0"/>
              <a:t>to the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Digital Analytics Association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(DAA)…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i="1" dirty="0" smtClean="0"/>
              <a:t>Web </a:t>
            </a:r>
            <a:r>
              <a:rPr lang="en-US" i="1" dirty="0"/>
              <a:t>Analytics is the </a:t>
            </a:r>
            <a:r>
              <a:rPr lang="en-US" i="1" dirty="0">
                <a:solidFill>
                  <a:srgbClr val="0033CC"/>
                </a:solidFill>
              </a:rPr>
              <a:t>measurement, collection, analysis and reporting of Internet data for the purposes of understanding and optimizing Web usage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Report Delivery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web browser access</a:t>
            </a:r>
            <a:r>
              <a:rPr lang="en-US"/>
              <a:t> (standard method)</a:t>
            </a:r>
          </a:p>
          <a:p>
            <a:r>
              <a:rPr lang="en-US" b="1"/>
              <a:t>email</a:t>
            </a:r>
            <a:r>
              <a:rPr lang="en-US"/>
              <a:t> delivery of dashboards, alerts,</a:t>
            </a:r>
          </a:p>
          <a:p>
            <a:r>
              <a:rPr lang="en-US" b="1"/>
              <a:t>SMS</a:t>
            </a:r>
            <a:r>
              <a:rPr lang="en-US"/>
              <a:t> text messages (usually alerts)</a:t>
            </a:r>
          </a:p>
          <a:p>
            <a:r>
              <a:rPr lang="en-US" b="1"/>
              <a:t>mobile</a:t>
            </a:r>
            <a:r>
              <a:rPr lang="en-US"/>
              <a:t> browser access (smartphones, iPad, etc.)</a:t>
            </a:r>
          </a:p>
          <a:p>
            <a:r>
              <a:rPr lang="en-US" b="1"/>
              <a:t>Plugins</a:t>
            </a:r>
            <a:r>
              <a:rPr lang="en-US"/>
              <a:t> to client software such as Excel </a:t>
            </a:r>
          </a:p>
          <a:p>
            <a:r>
              <a:rPr lang="en-US" b="1"/>
              <a:t>API</a:t>
            </a:r>
            <a:r>
              <a:rPr lang="en-US"/>
              <a:t>s allow integration with other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Data Export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web analytics tools offer a way to get data out of the system in one format or </a:t>
            </a:r>
            <a:r>
              <a:rPr lang="en-US" dirty="0" smtClean="0"/>
              <a:t>another, which will allow you to manipulate the data as needed.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21050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88322"/>
            <a:ext cx="2158810" cy="19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Data Validation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If available, attempt to validate and augment your web analytics data with internal systems data 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Accounting and fulfillment system (ERP)</a:t>
            </a:r>
          </a:p>
          <a:p>
            <a:r>
              <a:rPr lang="en-US"/>
              <a:t>CRM systems data</a:t>
            </a:r>
          </a:p>
          <a:p>
            <a:r>
              <a:rPr lang="en-US"/>
              <a:t>Data warehouse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/>
              <a:t>Augment Web Analytics Reports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Customer Flow</a:t>
            </a:r>
          </a:p>
          <a:p>
            <a:pPr lvl="1">
              <a:lnSpc>
                <a:spcPct val="90000"/>
              </a:lnSpc>
            </a:pPr>
            <a:r>
              <a:rPr lang="en-US"/>
              <a:t>Can you join web analytics visitor data with data from a downstream system to determine new or existing customers?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Are online visitor actions cost-effective or money saving?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Web self-service vs. phone center costs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28600"/>
            <a:ext cx="8885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17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Web Analytics Careers</a:t>
            </a:r>
            <a:endParaRPr 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It’s a Hot Market !</a:t>
            </a:r>
          </a:p>
          <a:p>
            <a:pPr marL="0" indent="0">
              <a:buNone/>
            </a:pPr>
            <a:r>
              <a:rPr lang="en-US" dirty="0" smtClean="0"/>
              <a:t>Do you like…</a:t>
            </a:r>
          </a:p>
          <a:p>
            <a:pPr lvl="1"/>
            <a:r>
              <a:rPr lang="en-US" dirty="0"/>
              <a:t>playing </a:t>
            </a:r>
            <a:r>
              <a:rPr lang="en-US" dirty="0" smtClean="0"/>
              <a:t>detective / troubleshooting?</a:t>
            </a:r>
            <a:endParaRPr lang="en-US" dirty="0"/>
          </a:p>
          <a:p>
            <a:pPr lvl="1"/>
            <a:r>
              <a:rPr lang="en-US" dirty="0" smtClean="0"/>
              <a:t>unraveling “mysteries”</a:t>
            </a:r>
            <a:endParaRPr lang="en-US" dirty="0"/>
          </a:p>
          <a:p>
            <a:pPr lvl="1"/>
            <a:r>
              <a:rPr lang="en-US" dirty="0" smtClean="0"/>
              <a:t>hypotheses/theories </a:t>
            </a:r>
            <a:r>
              <a:rPr lang="en-US" dirty="0"/>
              <a:t>and </a:t>
            </a:r>
            <a:r>
              <a:rPr lang="en-US" dirty="0" smtClean="0"/>
              <a:t>proofs</a:t>
            </a:r>
          </a:p>
          <a:p>
            <a:pPr lvl="1"/>
            <a:r>
              <a:rPr lang="en-US" dirty="0" smtClean="0"/>
              <a:t>testing and quality assurance</a:t>
            </a:r>
            <a:endParaRPr lang="en-US" dirty="0"/>
          </a:p>
          <a:p>
            <a:pPr lvl="1"/>
            <a:r>
              <a:rPr lang="en-US" dirty="0" smtClean="0"/>
              <a:t>happy </a:t>
            </a:r>
            <a:r>
              <a:rPr lang="en-US" dirty="0"/>
              <a:t>with imperfect </a:t>
            </a:r>
            <a:r>
              <a:rPr lang="en-US" dirty="0" smtClean="0"/>
              <a:t>data and even </a:t>
            </a:r>
            <a:r>
              <a:rPr lang="en-US" dirty="0" err="1" smtClean="0"/>
              <a:t>impefect</a:t>
            </a:r>
            <a:r>
              <a:rPr lang="en-US" dirty="0" smtClean="0"/>
              <a:t> answers?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37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Web Analytics Careers</a:t>
            </a:r>
            <a:endParaRPr 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7772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Qualifications (among others…)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8382000" cy="3352800"/>
          </a:xfrm>
        </p:spPr>
        <p:txBody>
          <a:bodyPr numCol="2"/>
          <a:lstStyle/>
          <a:p>
            <a:r>
              <a:rPr lang="en-US" dirty="0"/>
              <a:t>Programmer / Analyst</a:t>
            </a:r>
          </a:p>
          <a:p>
            <a:r>
              <a:rPr lang="en-US" dirty="0"/>
              <a:t>Business Process</a:t>
            </a:r>
          </a:p>
          <a:p>
            <a:r>
              <a:rPr lang="en-US" dirty="0"/>
              <a:t>Data Governance</a:t>
            </a:r>
          </a:p>
          <a:p>
            <a:r>
              <a:rPr lang="en-US" dirty="0"/>
              <a:t>Change Control</a:t>
            </a:r>
          </a:p>
          <a:p>
            <a:r>
              <a:rPr lang="en-US" dirty="0" smtClean="0"/>
              <a:t>Database / DBA</a:t>
            </a:r>
            <a:endParaRPr lang="en-US" dirty="0"/>
          </a:p>
          <a:p>
            <a:r>
              <a:rPr lang="en-US" dirty="0"/>
              <a:t>Data Elements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/>
              <a:t>Web  development</a:t>
            </a:r>
          </a:p>
          <a:p>
            <a:pPr lvl="1"/>
            <a:r>
              <a:rPr lang="en-US" dirty="0" smtClean="0"/>
              <a:t>  </a:t>
            </a:r>
            <a:r>
              <a:rPr lang="en-US" dirty="0"/>
              <a:t>html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testing / troubleshooting</a:t>
            </a:r>
          </a:p>
          <a:p>
            <a:r>
              <a:rPr lang="en-US" dirty="0"/>
              <a:t>quality assurance</a:t>
            </a:r>
          </a:p>
          <a:p>
            <a:r>
              <a:rPr lang="en-US" dirty="0"/>
              <a:t>data cleanup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2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Conclusion</a:t>
            </a:r>
            <a:br>
              <a:rPr lang="en-US" sz="4000"/>
            </a:b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 and Answer </a:t>
            </a:r>
          </a:p>
          <a:p>
            <a:r>
              <a:rPr lang="en-US"/>
              <a:t>Clarifications</a:t>
            </a:r>
          </a:p>
          <a:p>
            <a:r>
              <a:rPr lang="en-US"/>
              <a:t>Google Analytics quick walkthrough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Web Analytics 2.0</a:t>
            </a:r>
            <a:r>
              <a:rPr lang="en-US"/>
              <a:t> by A. Kaushik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i="1"/>
              <a:t>Web Analytics Demystified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/>
              <a:t>anything by Eric Peterson, Jim Sterne, Jim Novo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Blogs and whitepapers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sz="6000" b="1">
                <a:solidFill>
                  <a:srgbClr val="FF3300"/>
                </a:solidFill>
              </a:rPr>
              <a:t>Thank you!</a:t>
            </a: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4000" b="1">
                <a:solidFill>
                  <a:srgbClr val="FF3300"/>
                </a:solidFill>
              </a:rPr>
              <a:t/>
            </a:r>
            <a:br>
              <a:rPr lang="en-US" sz="4000" b="1">
                <a:solidFill>
                  <a:srgbClr val="FF3300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mitchell@onceinaweb.com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Primitive origins </a:t>
            </a:r>
            <a:br>
              <a:rPr lang="en-US" dirty="0" smtClean="0"/>
            </a:br>
            <a:r>
              <a:rPr lang="en-US" dirty="0" smtClean="0"/>
              <a:t>generate a revolution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Web Server Logs – the old fashioned way</a:t>
            </a:r>
          </a:p>
          <a:p>
            <a:endParaRPr lang="en-US" dirty="0" smtClean="0"/>
          </a:p>
          <a:p>
            <a:r>
              <a:rPr lang="en-US" dirty="0" smtClean="0"/>
              <a:t>Custom Tagging and site prep</a:t>
            </a:r>
          </a:p>
          <a:p>
            <a:endParaRPr lang="en-US" dirty="0"/>
          </a:p>
          <a:p>
            <a:r>
              <a:rPr lang="en-US" dirty="0" smtClean="0"/>
              <a:t>Marketers demand insightful reports and analysis capabilities with visualizations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8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dirty="0" smtClean="0"/>
              <a:t>Web Analytics software has evolved into a data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Gather raw web usage data</a:t>
            </a:r>
          </a:p>
          <a:p>
            <a:r>
              <a:rPr lang="en-US" dirty="0" smtClean="0"/>
              <a:t>Analyze using business rules (standard and industry-specific) </a:t>
            </a:r>
          </a:p>
          <a:p>
            <a:r>
              <a:rPr lang="en-US" dirty="0" smtClean="0"/>
              <a:t>Provide tools to view, visualize and export reports for further analysis and to join with data from other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8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Analytics attempts to answer the typical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</a:t>
            </a:r>
          </a:p>
          <a:p>
            <a:r>
              <a:rPr lang="en-US" dirty="0" smtClean="0"/>
              <a:t>What </a:t>
            </a:r>
          </a:p>
          <a:p>
            <a:r>
              <a:rPr lang="en-US" dirty="0" smtClean="0"/>
              <a:t>When</a:t>
            </a:r>
          </a:p>
          <a:p>
            <a:r>
              <a:rPr lang="en-US" dirty="0" smtClean="0"/>
              <a:t>Where</a:t>
            </a:r>
          </a:p>
          <a:p>
            <a:r>
              <a:rPr lang="en-US" dirty="0" smtClean="0"/>
              <a:t>Why</a:t>
            </a:r>
          </a:p>
          <a:p>
            <a:r>
              <a:rPr lang="en-US" dirty="0" smtClean="0"/>
              <a:t>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8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Analytics attempts to answer the typical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(location, demographics)</a:t>
            </a:r>
          </a:p>
          <a:p>
            <a:r>
              <a:rPr lang="en-US" dirty="0" smtClean="0"/>
              <a:t>What  (page views, events)</a:t>
            </a:r>
          </a:p>
          <a:p>
            <a:r>
              <a:rPr lang="en-US" dirty="0" smtClean="0"/>
              <a:t>When (time &amp; date / seasonality)</a:t>
            </a:r>
          </a:p>
          <a:p>
            <a:r>
              <a:rPr lang="en-US" dirty="0" smtClean="0"/>
              <a:t>Where (location, network)</a:t>
            </a:r>
          </a:p>
          <a:p>
            <a:r>
              <a:rPr lang="en-US" dirty="0" smtClean="0"/>
              <a:t>Why (events, </a:t>
            </a:r>
            <a:r>
              <a:rPr lang="en-US" dirty="0" err="1" smtClean="0"/>
              <a:t>clickpath</a:t>
            </a:r>
            <a:r>
              <a:rPr lang="en-US" dirty="0" smtClean="0"/>
              <a:t>, pages viewed)</a:t>
            </a:r>
          </a:p>
          <a:p>
            <a:r>
              <a:rPr lang="en-US" dirty="0" smtClean="0"/>
              <a:t>How (device type, screen size, network)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118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5629</TotalTime>
  <Words>1411</Words>
  <Application>Microsoft Office PowerPoint</Application>
  <PresentationFormat>Letter Paper (8.5x11 in)</PresentationFormat>
  <Paragraphs>263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Design</vt:lpstr>
      <vt:lpstr>Web Analytics</vt:lpstr>
      <vt:lpstr>Background about me  </vt:lpstr>
      <vt:lpstr>Perspective  (disclaimer?)</vt:lpstr>
      <vt:lpstr>Objectives</vt:lpstr>
      <vt:lpstr>What is Web Analytics? </vt:lpstr>
      <vt:lpstr> Primitive origins  generate a revolution </vt:lpstr>
      <vt:lpstr>Web Analytics software has evolved into a data warehouse</vt:lpstr>
      <vt:lpstr>Web Analytics attempts to answer the typical questions</vt:lpstr>
      <vt:lpstr>Web Analytics attempts to answer the typical questions</vt:lpstr>
      <vt:lpstr>Wealth of data elements</vt:lpstr>
      <vt:lpstr>Standard data</vt:lpstr>
      <vt:lpstr>Custom Tracking</vt:lpstr>
      <vt:lpstr>Let’s Track Everything  (?)</vt:lpstr>
      <vt:lpstr>Questions and Decisions</vt:lpstr>
      <vt:lpstr>PowerPoint Presentation</vt:lpstr>
      <vt:lpstr>PowerPoint Presentation</vt:lpstr>
      <vt:lpstr>What will we count / track?</vt:lpstr>
      <vt:lpstr>Define Metrics for your web venture</vt:lpstr>
      <vt:lpstr>Defining Metrics (getting started)</vt:lpstr>
      <vt:lpstr>Defining Goals we can measure</vt:lpstr>
      <vt:lpstr>Initial Implementation</vt:lpstr>
      <vt:lpstr>Web Analytics Reports</vt:lpstr>
      <vt:lpstr>Page Views</vt:lpstr>
      <vt:lpstr>Visits</vt:lpstr>
      <vt:lpstr>Visitors / Unique Visitors</vt:lpstr>
      <vt:lpstr>Sample Pages Report</vt:lpstr>
      <vt:lpstr>PowerPoint Presentation</vt:lpstr>
      <vt:lpstr>More reports: Traffic</vt:lpstr>
      <vt:lpstr>PowerPoint Presentation</vt:lpstr>
      <vt:lpstr>PowerPoint Presentation</vt:lpstr>
      <vt:lpstr>PowerPoint Presentation</vt:lpstr>
      <vt:lpstr>Other uses for web analytics data</vt:lpstr>
      <vt:lpstr>Engagement</vt:lpstr>
      <vt:lpstr>Click Maps   (overlays)  Click Density report  provide a visual display of clicks / link popularity</vt:lpstr>
      <vt:lpstr>Bounces / Bounce Rate </vt:lpstr>
      <vt:lpstr>PowerPoint Presentation</vt:lpstr>
      <vt:lpstr>PowerPoint Presentation</vt:lpstr>
      <vt:lpstr>Events</vt:lpstr>
      <vt:lpstr>Track Page Events for insights</vt:lpstr>
      <vt:lpstr>Conversion</vt:lpstr>
      <vt:lpstr>Tracking Conversion</vt:lpstr>
      <vt:lpstr>Graphic Conversion Funnel</vt:lpstr>
      <vt:lpstr>Digging Deeper</vt:lpstr>
      <vt:lpstr>Multi-Channel Funnels (path to conversion) Conversions &gt; Multi-Channel Funnels &gt; Top Conversion Paths</vt:lpstr>
      <vt:lpstr>Path (Flow) reports</vt:lpstr>
      <vt:lpstr>PowerPoint Presentation</vt:lpstr>
      <vt:lpstr>Combine Dimensions &amp; Metrics to find insights</vt:lpstr>
      <vt:lpstr>Custom Reports</vt:lpstr>
      <vt:lpstr>Dashboards Dashboards summarize your most important reports  on a single sheet</vt:lpstr>
      <vt:lpstr>Report Delivery</vt:lpstr>
      <vt:lpstr>Data Export</vt:lpstr>
      <vt:lpstr>Data Validation</vt:lpstr>
      <vt:lpstr>Augment Web Analytics Reports</vt:lpstr>
      <vt:lpstr>PowerPoint Presentation</vt:lpstr>
      <vt:lpstr>Web Analytics Careers</vt:lpstr>
      <vt:lpstr>Web Analytics Careers</vt:lpstr>
      <vt:lpstr>Conclusion </vt:lpstr>
      <vt:lpstr>References</vt:lpstr>
      <vt:lpstr>Thank you!    mitchell@onceinaweb.com</vt:lpstr>
    </vt:vector>
  </TitlesOfParts>
  <Company>CTI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Analytics</dc:title>
  <dc:creator>ABC123</dc:creator>
  <cp:lastModifiedBy>Mitchell Teixeira</cp:lastModifiedBy>
  <cp:revision>156</cp:revision>
  <dcterms:created xsi:type="dcterms:W3CDTF">2011-02-22T00:58:58Z</dcterms:created>
  <dcterms:modified xsi:type="dcterms:W3CDTF">2016-03-19T10:21:08Z</dcterms:modified>
</cp:coreProperties>
</file>