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347" r:id="rId2"/>
    <p:sldId id="348" r:id="rId3"/>
    <p:sldId id="256" r:id="rId4"/>
    <p:sldId id="257" r:id="rId5"/>
    <p:sldId id="289" r:id="rId6"/>
    <p:sldId id="285" r:id="rId7"/>
    <p:sldId id="259" r:id="rId8"/>
    <p:sldId id="342" r:id="rId9"/>
    <p:sldId id="290" r:id="rId10"/>
    <p:sldId id="282" r:id="rId11"/>
    <p:sldId id="310" r:id="rId12"/>
    <p:sldId id="311" r:id="rId13"/>
    <p:sldId id="283" r:id="rId14"/>
    <p:sldId id="295" r:id="rId15"/>
    <p:sldId id="296" r:id="rId16"/>
    <p:sldId id="297" r:id="rId17"/>
    <p:sldId id="284" r:id="rId18"/>
    <p:sldId id="330" r:id="rId19"/>
    <p:sldId id="258" r:id="rId20"/>
    <p:sldId id="286" r:id="rId21"/>
    <p:sldId id="314" r:id="rId22"/>
    <p:sldId id="316" r:id="rId23"/>
    <p:sldId id="287" r:id="rId24"/>
    <p:sldId id="317" r:id="rId25"/>
    <p:sldId id="288" r:id="rId26"/>
    <p:sldId id="319" r:id="rId27"/>
    <p:sldId id="306" r:id="rId28"/>
    <p:sldId id="318" r:id="rId29"/>
    <p:sldId id="260" r:id="rId30"/>
    <p:sldId id="324" r:id="rId31"/>
    <p:sldId id="326" r:id="rId32"/>
    <p:sldId id="325" r:id="rId33"/>
    <p:sldId id="328" r:id="rId34"/>
    <p:sldId id="327" r:id="rId35"/>
    <p:sldId id="313" r:id="rId36"/>
    <p:sldId id="261" r:id="rId37"/>
    <p:sldId id="329" r:id="rId38"/>
    <p:sldId id="331" r:id="rId39"/>
    <p:sldId id="299" r:id="rId40"/>
    <p:sldId id="334" r:id="rId41"/>
    <p:sldId id="336" r:id="rId42"/>
    <p:sldId id="339" r:id="rId43"/>
    <p:sldId id="343" r:id="rId44"/>
    <p:sldId id="344" r:id="rId45"/>
    <p:sldId id="349" r:id="rId46"/>
    <p:sldId id="263" r:id="rId47"/>
    <p:sldId id="262" r:id="rId48"/>
    <p:sldId id="264" r:id="rId49"/>
    <p:sldId id="298" r:id="rId50"/>
    <p:sldId id="265" r:id="rId51"/>
    <p:sldId id="267" r:id="rId52"/>
    <p:sldId id="266" r:id="rId53"/>
    <p:sldId id="302" r:id="rId54"/>
    <p:sldId id="341" r:id="rId55"/>
    <p:sldId id="268" r:id="rId56"/>
    <p:sldId id="332" r:id="rId57"/>
    <p:sldId id="270" r:id="rId58"/>
    <p:sldId id="271" r:id="rId59"/>
    <p:sldId id="340" r:id="rId60"/>
    <p:sldId id="345" r:id="rId61"/>
    <p:sldId id="275" r:id="rId62"/>
    <p:sldId id="333" r:id="rId63"/>
    <p:sldId id="346" r:id="rId64"/>
    <p:sldId id="312" r:id="rId65"/>
    <p:sldId id="303" r:id="rId66"/>
    <p:sldId id="291" r:id="rId67"/>
    <p:sldId id="292" r:id="rId68"/>
    <p:sldId id="337" r:id="rId69"/>
    <p:sldId id="338" r:id="rId70"/>
    <p:sldId id="281" r:id="rId71"/>
    <p:sldId id="280" r:id="rId72"/>
    <p:sldId id="294" r:id="rId73"/>
    <p:sldId id="293" r:id="rId74"/>
  </p:sldIdLst>
  <p:sldSz cx="9144000" cy="6858000" type="letter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81" autoAdjust="0"/>
  </p:normalViewPr>
  <p:slideViewPr>
    <p:cSldViewPr>
      <p:cViewPr>
        <p:scale>
          <a:sx n="60" d="100"/>
          <a:sy n="60" d="100"/>
        </p:scale>
        <p:origin x="-2214" y="-1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8A60C7-64BF-425D-8E8C-5C29AF998A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87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7B4D7A-AE40-4A0C-8BA2-2E907DF16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D548A-F898-4CAA-9D3A-EADB357DAA21}" type="slidenum">
              <a:rPr lang="en-US"/>
              <a:pPr/>
              <a:t>3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E5EC0-5394-4FB6-BA83-B6FFE74AF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2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F2E93-FB94-4A37-97D6-2596C196E7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5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8D6B5-8F57-47CF-9AAF-168871CD5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5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2C5911-C6A2-4CC6-9E50-18B771B03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6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5F5D2-3E7E-4A40-BE21-1A72BC995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3ADF1-DAE5-455D-8712-1E495EC510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9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B1A0D-BE50-48F1-8D5B-56BDB504D7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7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3A47C-2DDD-41CC-8BD6-622D93F108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0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CB7FE-C6D7-49D8-B4F8-18936522F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0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02335-3628-4039-8C3E-C23F2F56F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7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A7E32-F8A7-4758-A03D-3C800B4254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0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FCC85-7410-46BE-B5BA-CAAB37129E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7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0EE8EE-44BA-4CB8-91A1-6C9B460830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81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319588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52400"/>
            <a:ext cx="866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Consider these two websites: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2021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534400" cy="792162"/>
          </a:xfrm>
        </p:spPr>
        <p:txBody>
          <a:bodyPr/>
          <a:lstStyle/>
          <a:p>
            <a:r>
              <a:rPr lang="en-US" sz="4000" b="1">
                <a:solidFill>
                  <a:srgbClr val="0033CC"/>
                </a:solidFill>
              </a:rPr>
              <a:t>Define Metrics</a:t>
            </a:r>
            <a:r>
              <a:rPr lang="en-US" sz="4000"/>
              <a:t> for your web venture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Business website?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Government </a:t>
            </a:r>
            <a:r>
              <a:rPr lang="en-US" sz="2400" dirty="0" smtClean="0"/>
              <a:t>agency site?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Non-profit ?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Hobby / </a:t>
            </a:r>
            <a:r>
              <a:rPr lang="en-US" sz="2400" dirty="0" smtClean="0"/>
              <a:t>leisure ? 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What actions do you want your visitors to take on your site?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Define measurable </a:t>
            </a:r>
            <a:r>
              <a:rPr lang="en-US" sz="2400" dirty="0" smtClean="0"/>
              <a:t>goals for your website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The metrics most important to your business become your Key Performance Indicators (KPIs)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2290763"/>
            <a:ext cx="47720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Defining Metrics</a:t>
            </a:r>
            <a:br>
              <a:rPr lang="en-US" sz="4000" b="1"/>
            </a:br>
            <a:r>
              <a:rPr lang="en-US" sz="4000"/>
              <a:t>(getting started)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</a:t>
            </a:r>
            <a:r>
              <a:rPr lang="en-US" b="1"/>
              <a:t>Goals</a:t>
            </a:r>
            <a:r>
              <a:rPr lang="en-US"/>
              <a:t> we can </a:t>
            </a:r>
            <a:r>
              <a:rPr lang="en-US" i="1"/>
              <a:t>measure</a:t>
            </a:r>
          </a:p>
        </p:txBody>
      </p:sp>
      <p:pic>
        <p:nvPicPr>
          <p:cNvPr id="747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Select a tool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Free</a:t>
            </a:r>
            <a:r>
              <a:rPr lang="en-US" dirty="0"/>
              <a:t> tools</a:t>
            </a:r>
          </a:p>
          <a:p>
            <a:r>
              <a:rPr lang="en-US" b="1" dirty="0"/>
              <a:t>Paid</a:t>
            </a:r>
            <a:r>
              <a:rPr lang="en-US" dirty="0"/>
              <a:t> tools</a:t>
            </a:r>
          </a:p>
          <a:p>
            <a:r>
              <a:rPr lang="en-US" b="1" dirty="0"/>
              <a:t>Hosted</a:t>
            </a:r>
            <a:r>
              <a:rPr lang="en-US" dirty="0"/>
              <a:t> tools</a:t>
            </a:r>
          </a:p>
          <a:p>
            <a:r>
              <a:rPr lang="en-US" b="1" dirty="0"/>
              <a:t>Self Hosted</a:t>
            </a:r>
            <a:r>
              <a:rPr lang="en-US" dirty="0"/>
              <a:t> tools </a:t>
            </a:r>
          </a:p>
          <a:p>
            <a:pPr lvl="1">
              <a:buFontTx/>
              <a:buNone/>
            </a:pPr>
            <a:r>
              <a:rPr lang="en-US" dirty="0"/>
              <a:t>(if privacy or data sharing is an issue)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Paid tools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3058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Big 3 vendors</a:t>
            </a:r>
          </a:p>
          <a:p>
            <a:pPr>
              <a:buFontTx/>
              <a:buNone/>
            </a:pPr>
            <a:endParaRPr lang="en-US" b="1" dirty="0"/>
          </a:p>
          <a:p>
            <a:r>
              <a:rPr lang="en-US" dirty="0"/>
              <a:t>Coremetrics </a:t>
            </a:r>
            <a:r>
              <a:rPr lang="en-US" sz="2400" dirty="0"/>
              <a:t>(IBM)</a:t>
            </a:r>
            <a:r>
              <a:rPr lang="en-US" dirty="0"/>
              <a:t> </a:t>
            </a:r>
          </a:p>
          <a:p>
            <a:r>
              <a:rPr lang="en-US" dirty="0"/>
              <a:t>Omniture </a:t>
            </a:r>
            <a:r>
              <a:rPr lang="en-US" sz="2000" dirty="0"/>
              <a:t>(Adobe)</a:t>
            </a:r>
          </a:p>
          <a:p>
            <a:r>
              <a:rPr lang="en-US" dirty="0"/>
              <a:t>Webtrends </a:t>
            </a:r>
            <a:r>
              <a:rPr lang="en-US" sz="2400" dirty="0" smtClean="0"/>
              <a:t>(the pioneer!)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Unica </a:t>
            </a:r>
            <a:r>
              <a:rPr lang="en-US" sz="2000" dirty="0"/>
              <a:t>(IBM) (high end)</a:t>
            </a:r>
            <a:r>
              <a:rPr lang="en-US" sz="2400" dirty="0"/>
              <a:t> </a:t>
            </a:r>
            <a:endParaRPr lang="en-US" sz="2000" dirty="0"/>
          </a:p>
          <a:p>
            <a:r>
              <a:rPr lang="en-US" sz="2400" dirty="0"/>
              <a:t>ClickTracks</a:t>
            </a:r>
          </a:p>
          <a:p>
            <a:r>
              <a:rPr lang="en-US" sz="2400" dirty="0"/>
              <a:t>dozens of other hosted products</a:t>
            </a:r>
          </a:p>
          <a:p>
            <a:endParaRPr lang="en-US" sz="2400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13716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 descr="logo_omni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1185863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webtrend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17430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Free Tools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 Analytics </a:t>
            </a:r>
            <a:r>
              <a:rPr lang="en-US" sz="2400" dirty="0"/>
              <a:t>(the game changer since 2005)</a:t>
            </a:r>
          </a:p>
          <a:p>
            <a:r>
              <a:rPr lang="en-US" sz="2400" dirty="0" smtClean="0"/>
              <a:t>Piwik </a:t>
            </a:r>
            <a:r>
              <a:rPr lang="en-US" sz="2400" dirty="0"/>
              <a:t>(open source alternative, but self-hosted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Pinterest Analytics (new since March 2013!)</a:t>
            </a:r>
            <a:endParaRPr lang="en-US" sz="2400" dirty="0"/>
          </a:p>
          <a:p>
            <a:r>
              <a:rPr lang="en-US" sz="2400" dirty="0"/>
              <a:t>Many others (see wikipedia)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53000"/>
            <a:ext cx="18573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Self-Hosted vs. Hosted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/>
              <a:t>Hosted</a:t>
            </a:r>
            <a:r>
              <a:rPr lang="en-US"/>
              <a:t>  = software as a service (SaaS)</a:t>
            </a:r>
          </a:p>
          <a:p>
            <a:pPr>
              <a:lnSpc>
                <a:spcPct val="90000"/>
              </a:lnSpc>
            </a:pPr>
            <a:r>
              <a:rPr lang="en-US"/>
              <a:t>Google Analytics, Yahoo Analytics and all ‘paid’ services</a:t>
            </a:r>
          </a:p>
          <a:p>
            <a:pPr>
              <a:lnSpc>
                <a:spcPct val="90000"/>
              </a:lnSpc>
            </a:pPr>
            <a:r>
              <a:rPr lang="en-US"/>
              <a:t>No hardware investment (cap. exp.)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US" b="1"/>
              <a:t>Self-hosted</a:t>
            </a:r>
          </a:p>
          <a:p>
            <a:pPr>
              <a:lnSpc>
                <a:spcPct val="90000"/>
              </a:lnSpc>
            </a:pPr>
            <a:r>
              <a:rPr lang="en-US"/>
              <a:t>Run the W.A. software in your data center</a:t>
            </a:r>
          </a:p>
          <a:p>
            <a:pPr>
              <a:lnSpc>
                <a:spcPct val="90000"/>
              </a:lnSpc>
            </a:pPr>
            <a:r>
              <a:rPr lang="en-US"/>
              <a:t>Logfiles or data collection setup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Implementation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Register for Google Analytics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Create a web “property” for the site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Download </a:t>
            </a:r>
            <a:r>
              <a:rPr lang="en-US" sz="2800" dirty="0"/>
              <a:t>simple </a:t>
            </a:r>
            <a:r>
              <a:rPr lang="en-US" sz="2800" dirty="0" smtClean="0"/>
              <a:t>“tag”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Install tag on </a:t>
            </a:r>
            <a:r>
              <a:rPr lang="en-US" sz="2800" b="1" dirty="0"/>
              <a:t>every</a:t>
            </a:r>
            <a:r>
              <a:rPr lang="en-US" sz="2800" dirty="0"/>
              <a:t> page of the site 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1242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&lt;script type="text/javascript"&gt;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var _gaq = _gaq || [];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_gaq.push(['_setAccount', '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UA-999999-99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']);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_gaq.push(['_trackPageview']);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(function()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var ga = document.createElement('script');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ga.src = (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'http://www.google-analytics.com/ga.js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');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ga.setAttribute('async', 'true');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document.documentElement.firstChild.appendChild(ga);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})();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&lt;/script&gt;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096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7030A0"/>
                </a:solidFill>
                <a:latin typeface="Arial Black" pitchFamily="34" charset="0"/>
              </a:rPr>
              <a:t>Google Analytics </a:t>
            </a:r>
            <a: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  <a:t>JavaScript “tag” </a:t>
            </a:r>
          </a:p>
        </p:txBody>
      </p:sp>
    </p:spTree>
    <p:extLst>
      <p:ext uri="{BB962C8B-B14F-4D97-AF65-F5344CB8AC3E}">
        <p14:creationId xmlns:p14="http://schemas.microsoft.com/office/powerpoint/2010/main" val="22628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Web Analytics Reports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“Big 3</a:t>
            </a:r>
            <a:r>
              <a:rPr lang="en-US" dirty="0" smtClean="0"/>
              <a:t>” (building blocks)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7586" name="Picture 2" descr="C:\mteixeira\webAnalytics\WA_Hierarch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6761586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observations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Why do these sites exist?</a:t>
            </a:r>
          </a:p>
          <a:p>
            <a:endParaRPr lang="en-US" dirty="0" smtClean="0"/>
          </a:p>
          <a:p>
            <a:r>
              <a:rPr lang="en-US" dirty="0" smtClean="0"/>
              <a:t>What actions do the site owners want site visitors to take?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63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Basically, a count of how many times the site was viewed by visitors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Another term for a visit is </a:t>
            </a:r>
            <a:r>
              <a:rPr lang="en-US" sz="2400" b="1" i="1"/>
              <a:t>session</a:t>
            </a:r>
            <a:r>
              <a:rPr lang="en-US" sz="2400" i="1"/>
              <a:t>. </a:t>
            </a:r>
            <a:r>
              <a:rPr lang="en-US" sz="2400"/>
              <a:t>A session includes all the pages a visitor views at one sitting.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 b="1" i="1"/>
              <a:t>Total visits</a:t>
            </a:r>
            <a:r>
              <a:rPr lang="en-US" sz="2400"/>
              <a:t> is a count of all the sessions during a given time period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Considered by many to be the most accurate measure of site utilization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38171" cy="662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"/>
            <a:ext cx="7162800" cy="671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7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Visitors / Unique Visitors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</a:t>
            </a:r>
            <a:r>
              <a:rPr lang="en-US" dirty="0" smtClean="0"/>
              <a:t>simply called </a:t>
            </a:r>
            <a:r>
              <a:rPr lang="en-US" i="1" dirty="0" smtClean="0"/>
              <a:t>uniques</a:t>
            </a:r>
            <a:endParaRPr lang="en-US" dirty="0"/>
          </a:p>
          <a:p>
            <a:r>
              <a:rPr lang="en-US" dirty="0"/>
              <a:t>An attempt to quantify site visitors as individual warm bodies or pairs of eyeballs</a:t>
            </a:r>
          </a:p>
          <a:p>
            <a:r>
              <a:rPr lang="en-US" dirty="0"/>
              <a:t>Caveats</a:t>
            </a:r>
          </a:p>
          <a:p>
            <a:pPr lvl="1"/>
            <a:r>
              <a:rPr lang="en-US" dirty="0"/>
              <a:t>Technical issues may distort this count</a:t>
            </a:r>
          </a:p>
          <a:p>
            <a:pPr lvl="1"/>
            <a:r>
              <a:rPr lang="en-US" dirty="0"/>
              <a:t>Same person can view site from multiple computers and is counted each time</a:t>
            </a:r>
          </a:p>
          <a:p>
            <a:pPr lvl="1"/>
            <a:r>
              <a:rPr lang="en-US" dirty="0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8839200" cy="67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9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Page Views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 of how many times a page was accessed on your site</a:t>
            </a:r>
          </a:p>
          <a:p>
            <a:r>
              <a:rPr lang="en-US" dirty="0"/>
              <a:t>Aggregate count of how many times all site pages were viewed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Basically: </a:t>
            </a:r>
            <a:r>
              <a:rPr lang="en-US" b="1" i="1" dirty="0"/>
              <a:t>what</a:t>
            </a:r>
            <a:r>
              <a:rPr lang="en-US" dirty="0"/>
              <a:t> did visitors look at, 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and </a:t>
            </a:r>
            <a:r>
              <a:rPr lang="en-US" b="1" i="1" dirty="0"/>
              <a:t>how many times</a:t>
            </a:r>
            <a:r>
              <a:rPr lang="en-US" b="1" dirty="0"/>
              <a:t> </a:t>
            </a:r>
            <a:r>
              <a:rPr lang="en-US" dirty="0"/>
              <a:t>did they look?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86800" cy="67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8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</a:t>
            </a:r>
            <a:r>
              <a:rPr lang="en-US" b="1"/>
              <a:t>Pages</a:t>
            </a:r>
            <a:r>
              <a:rPr lang="en-US"/>
              <a:t> </a:t>
            </a:r>
            <a:r>
              <a:rPr lang="en-US" b="1"/>
              <a:t>Report</a:t>
            </a: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8839200" cy="67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5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reports: </a:t>
            </a:r>
            <a:r>
              <a:rPr lang="en-US" b="1">
                <a:solidFill>
                  <a:srgbClr val="0033CC"/>
                </a:solidFill>
              </a:rPr>
              <a:t>Traffic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Where is my site’s traffic coming from?</a:t>
            </a:r>
          </a:p>
          <a:p>
            <a:pPr lvl="1"/>
            <a:r>
              <a:rPr lang="en-US"/>
              <a:t>Direct (typed or bookmarked)</a:t>
            </a:r>
          </a:p>
          <a:p>
            <a:pPr lvl="1"/>
            <a:r>
              <a:rPr lang="en-US"/>
              <a:t>Organic search</a:t>
            </a:r>
          </a:p>
          <a:p>
            <a:pPr lvl="1"/>
            <a:r>
              <a:rPr lang="en-US"/>
              <a:t>Paid search (pay-per-click)</a:t>
            </a:r>
          </a:p>
          <a:p>
            <a:pPr lvl="1"/>
            <a:r>
              <a:rPr lang="en-US"/>
              <a:t>Links</a:t>
            </a:r>
          </a:p>
          <a:p>
            <a:pPr lvl="1"/>
            <a:r>
              <a:rPr lang="en-US"/>
              <a:t>Social networks</a:t>
            </a:r>
          </a:p>
          <a:p>
            <a:pPr lvl="1"/>
            <a:r>
              <a:rPr lang="en-US"/>
              <a:t>Other paid campaigns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Web Analytics Overview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Mitchell Teixeira</a:t>
            </a:r>
          </a:p>
          <a:p>
            <a:r>
              <a:rPr lang="en-US" dirty="0" smtClean="0"/>
              <a:t>teixeim@yahoo.com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76199"/>
            <a:ext cx="8256587" cy="66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5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8304213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276600" y="457200"/>
            <a:ext cx="3429000" cy="1905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kern="0" dirty="0" smtClean="0">
                <a:solidFill>
                  <a:srgbClr val="00B050"/>
                </a:solidFill>
              </a:rPr>
              <a:t>Technology (Browsers) Report</a:t>
            </a:r>
            <a:endParaRPr lang="en-US" b="1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0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2851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1" y="877669"/>
            <a:ext cx="622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Mobile Browsers Report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6200"/>
            <a:ext cx="8313737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524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Mobile Browsers Visits Report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6200"/>
            <a:ext cx="80295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0949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Mobile Usage year-over-year (Custom Report)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B0F0"/>
                </a:solidFill>
              </a:rPr>
              <a:t>Other uses for </a:t>
            </a:r>
            <a:r>
              <a:rPr lang="en-US" sz="4000" b="1" dirty="0" smtClean="0">
                <a:solidFill>
                  <a:srgbClr val="00B0F0"/>
                </a:solidFill>
              </a:rPr>
              <a:t>web analytics </a:t>
            </a:r>
            <a:r>
              <a:rPr lang="en-US" sz="4000" b="1" dirty="0">
                <a:solidFill>
                  <a:srgbClr val="00B0F0"/>
                </a:solidFill>
              </a:rPr>
              <a:t>data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Website availability and usability tracking</a:t>
            </a:r>
          </a:p>
          <a:p>
            <a:endParaRPr lang="en-US" dirty="0"/>
          </a:p>
          <a:p>
            <a:r>
              <a:rPr lang="en-US" dirty="0"/>
              <a:t>Track inbound links for reputation management and to prevent content theft</a:t>
            </a:r>
          </a:p>
          <a:p>
            <a:endParaRPr lang="en-US" dirty="0"/>
          </a:p>
          <a:p>
            <a:r>
              <a:rPr lang="en-US" dirty="0"/>
              <a:t>Determine the words and phrases visitors use to find your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Engagement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i="1" dirty="0">
                <a:solidFill>
                  <a:schemeClr val="hlink"/>
                </a:solidFill>
              </a:rPr>
              <a:t>Are visitors to my site interested in the content?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i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Indicators:</a:t>
            </a:r>
          </a:p>
          <a:p>
            <a:pPr>
              <a:lnSpc>
                <a:spcPct val="90000"/>
              </a:lnSpc>
            </a:pPr>
            <a:r>
              <a:rPr lang="en-US" dirty="0"/>
              <a:t>Visit Length (time on site</a:t>
            </a:r>
            <a:r>
              <a:rPr lang="en-US" dirty="0" smtClean="0"/>
              <a:t>)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Bounces / Bounce Rate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Return Visits</a:t>
            </a:r>
          </a:p>
          <a:p>
            <a:pPr>
              <a:lnSpc>
                <a:spcPct val="90000"/>
              </a:lnSpc>
            </a:pPr>
            <a:r>
              <a:rPr lang="en-US" dirty="0"/>
              <a:t>Content reports (page views)</a:t>
            </a:r>
          </a:p>
          <a:p>
            <a:pPr>
              <a:lnSpc>
                <a:spcPct val="90000"/>
              </a:lnSpc>
            </a:pPr>
            <a:r>
              <a:rPr lang="en-US" dirty="0"/>
              <a:t>Click </a:t>
            </a:r>
            <a:r>
              <a:rPr lang="en-US" dirty="0" smtClean="0"/>
              <a:t>Map data:  (overlays</a:t>
            </a:r>
            <a:r>
              <a:rPr lang="en-US" dirty="0"/>
              <a:t>, heat </a:t>
            </a:r>
            <a:r>
              <a:rPr lang="en-US" dirty="0" smtClean="0"/>
              <a:t>maps)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600200"/>
            <a:ext cx="72469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30480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Engagement Metrics:  visit duration bucketed by visits and pageviews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1970"/>
            <a:ext cx="7391400" cy="667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4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667000"/>
            <a:ext cx="3581400" cy="1219200"/>
          </a:xfrm>
        </p:spPr>
        <p:txBody>
          <a:bodyPr/>
          <a:lstStyle/>
          <a:p>
            <a:r>
              <a:rPr lang="en-US" sz="4000" b="1">
                <a:solidFill>
                  <a:srgbClr val="0033CC"/>
                </a:solidFill>
              </a:rPr>
              <a:t>Click Maps </a:t>
            </a:r>
            <a:br>
              <a:rPr lang="en-US" sz="4000" b="1">
                <a:solidFill>
                  <a:srgbClr val="0033CC"/>
                </a:solidFill>
              </a:rPr>
            </a:br>
            <a:r>
              <a:rPr lang="en-US" sz="4000" b="1">
                <a:solidFill>
                  <a:srgbClr val="0033CC"/>
                </a:solidFill>
              </a:rPr>
              <a:t> (overlays)</a:t>
            </a:r>
            <a:br>
              <a:rPr lang="en-US" sz="4000" b="1">
                <a:solidFill>
                  <a:srgbClr val="0033CC"/>
                </a:solidFill>
              </a:rPr>
            </a:br>
            <a:r>
              <a:rPr lang="en-US" sz="4000" b="1">
                <a:solidFill>
                  <a:srgbClr val="0033CC"/>
                </a:solidFill>
              </a:rPr>
              <a:t/>
            </a:r>
            <a:br>
              <a:rPr lang="en-US" sz="4000" b="1">
                <a:solidFill>
                  <a:srgbClr val="0033CC"/>
                </a:solidFill>
              </a:rPr>
            </a:br>
            <a:r>
              <a:rPr lang="en-US" sz="4000" b="1">
                <a:solidFill>
                  <a:srgbClr val="0033CC"/>
                </a:solidFill>
              </a:rPr>
              <a:t>Click Density report</a:t>
            </a:r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3200"/>
              <a:t>provide a visual display of clicks / link popularity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47625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l"/>
            <a:r>
              <a:rPr lang="en-US" sz="4000" dirty="0"/>
              <a:t>Background about </a:t>
            </a:r>
            <a:r>
              <a:rPr lang="en-US" sz="4000" dirty="0" smtClean="0"/>
              <a:t>me  </a:t>
            </a:r>
            <a:endParaRPr lang="en-US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mainframe </a:t>
            </a:r>
            <a:r>
              <a:rPr lang="en-US" sz="2400" dirty="0"/>
              <a:t>computer </a:t>
            </a:r>
            <a:r>
              <a:rPr lang="en-US" sz="2400" dirty="0" smtClean="0"/>
              <a:t>operations roots  (1988)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Web </a:t>
            </a:r>
            <a:r>
              <a:rPr lang="en-US" sz="2400" dirty="0"/>
              <a:t>Developer since late </a:t>
            </a:r>
            <a:r>
              <a:rPr lang="en-US" sz="2400" dirty="0" smtClean="0"/>
              <a:t>1996 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B2B - </a:t>
            </a:r>
            <a:r>
              <a:rPr lang="en-US" sz="2400" dirty="0" smtClean="0"/>
              <a:t>Launched </a:t>
            </a:r>
            <a:r>
              <a:rPr lang="en-US" sz="2400" dirty="0"/>
              <a:t>first website for Overnite Transportation </a:t>
            </a:r>
            <a:r>
              <a:rPr lang="en-US" sz="2400" dirty="0" smtClean="0"/>
              <a:t>(now UPS Freight) in 1997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B2C – moved to </a:t>
            </a:r>
            <a:r>
              <a:rPr lang="en-US" sz="2400" dirty="0" smtClean="0"/>
              <a:t>multi-channel ecommerce </a:t>
            </a:r>
            <a:r>
              <a:rPr lang="en-US" sz="2400" dirty="0"/>
              <a:t>in </a:t>
            </a:r>
            <a:r>
              <a:rPr lang="en-US" sz="2400" dirty="0" smtClean="0"/>
              <a:t>2000 began ‘serious’ Webtrends implementations in 2005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2007 – present: freelance web development and web analytics implementation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1905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686800" cy="14700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Bounces / Bounce Rate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153400" cy="4495800"/>
          </a:xfrm>
        </p:spPr>
        <p:txBody>
          <a:bodyPr/>
          <a:lstStyle/>
          <a:p>
            <a:endParaRPr lang="en-US" dirty="0" smtClean="0"/>
          </a:p>
          <a:p>
            <a:r>
              <a:rPr lang="en-US" i="1" dirty="0" smtClean="0"/>
              <a:t>Wikipedia</a:t>
            </a:r>
            <a:r>
              <a:rPr lang="en-US" dirty="0" smtClean="0"/>
              <a:t> defines Bounces: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bounce occurs </a:t>
            </a:r>
            <a:r>
              <a:rPr lang="en-US" b="1" dirty="0"/>
              <a:t>when a web site visitor only views a single page on a website</a:t>
            </a:r>
            <a:r>
              <a:rPr lang="en-US" dirty="0"/>
              <a:t>, that is, the visitor leaves a site without visiting any other pages before a specified session-timeout occurs. 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"/>
            <a:ext cx="1828800" cy="156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568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52400"/>
            <a:ext cx="90090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6862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socialmela.files.wordpress.com/2013/02/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399"/>
            <a:ext cx="73723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44062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Bounce Rate “rules of thumb”  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(no industry standards here!)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08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pic>
        <p:nvPicPr>
          <p:cNvPr id="68610" name="Picture 2" descr="C:\mteixeira\webAnalytics\WA_Hierarch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7063969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708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Track Page Events for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8313683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Clicks which occur on the same page </a:t>
            </a:r>
          </a:p>
          <a:p>
            <a:r>
              <a:rPr lang="en-US" dirty="0" smtClean="0"/>
              <a:t>Downloads</a:t>
            </a:r>
          </a:p>
          <a:p>
            <a:r>
              <a:rPr lang="en-US" dirty="0" smtClean="0"/>
              <a:t>Image Zoom</a:t>
            </a:r>
          </a:p>
          <a:p>
            <a:r>
              <a:rPr lang="en-US" dirty="0" smtClean="0"/>
              <a:t>Content tabs</a:t>
            </a:r>
            <a:endParaRPr lang="en-US" dirty="0"/>
          </a:p>
        </p:txBody>
      </p:sp>
      <p:pic>
        <p:nvPicPr>
          <p:cNvPr id="69634" name="Picture 2" descr="C:\mteixeira\webAnalytics\tabbedEven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6705600" cy="265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31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1.bp.blogspot.com/-4VDbf1F4Suk/UH5xHrtGuJI/AAAAAAAABdw/tvjDA9k_evM/s1600/google-analytics-events-rep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6724"/>
            <a:ext cx="7286625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8571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Conversion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site visitor completes a ‘goal’ on your site (completes a sale, registers, subscribes, finds an article, self-support, etc</a:t>
            </a:r>
            <a:r>
              <a:rPr lang="en-US" dirty="0" smtClean="0"/>
              <a:t>.)</a:t>
            </a:r>
          </a:p>
          <a:p>
            <a:endParaRPr lang="en-US" dirty="0"/>
          </a:p>
          <a:p>
            <a:r>
              <a:rPr lang="en-US" i="1" dirty="0"/>
              <a:t>Sales</a:t>
            </a:r>
            <a:r>
              <a:rPr lang="en-US" dirty="0"/>
              <a:t> aren’t the only conversions in the web analytics world</a:t>
            </a:r>
          </a:p>
          <a:p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Tracking Conversion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Trends and factors which affect sales, registration, lead generation, subscription,</a:t>
            </a:r>
          </a:p>
          <a:p>
            <a:r>
              <a:rPr lang="en-US"/>
              <a:t>Many conversions are a multi-step sequence of events</a:t>
            </a:r>
          </a:p>
          <a:p>
            <a:r>
              <a:rPr lang="en-US"/>
              <a:t>Some analysts label each event, or step, in the conversion process a ‘micro conversion’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way to do it….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Count the page views for each step in the conversion process and enter the data onto a worksheet or spreadsheet</a:t>
            </a:r>
          </a:p>
          <a:p>
            <a:r>
              <a:rPr lang="en-US"/>
              <a:t>With each step closer to the goal, you may notice the number of page views for each step decreasing</a:t>
            </a:r>
          </a:p>
          <a:p>
            <a:r>
              <a:rPr lang="en-US"/>
              <a:t>The ‘funnel’ shape emerges….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Rudimentary Conversion Funnel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/>
              <a:t>(Page views)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Homepage    </a:t>
            </a:r>
            <a:r>
              <a:rPr lang="en-US">
                <a:solidFill>
                  <a:srgbClr val="006600"/>
                </a:solidFill>
              </a:rPr>
              <a:t>122683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Product           </a:t>
            </a:r>
            <a:r>
              <a:rPr lang="en-US">
                <a:solidFill>
                  <a:srgbClr val="006600"/>
                </a:solidFill>
              </a:rPr>
              <a:t>78394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Add to Cart      </a:t>
            </a:r>
            <a:r>
              <a:rPr lang="en-US">
                <a:solidFill>
                  <a:srgbClr val="006600"/>
                </a:solidFill>
              </a:rPr>
              <a:t>9923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Checkout          </a:t>
            </a:r>
            <a:r>
              <a:rPr lang="en-US">
                <a:solidFill>
                  <a:srgbClr val="006600"/>
                </a:solidFill>
              </a:rPr>
              <a:t>768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Confirmation      </a:t>
            </a:r>
            <a:r>
              <a:rPr lang="en-US">
                <a:solidFill>
                  <a:srgbClr val="006600"/>
                </a:solidFill>
              </a:rPr>
              <a:t>99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0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/>
              <a:t>(notice the funnel appearance of the numbers above)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Perspective </a:t>
            </a:r>
            <a:br>
              <a:rPr lang="en-US" sz="4000" b="1"/>
            </a:br>
            <a:r>
              <a:rPr lang="en-US" sz="2400"/>
              <a:t>(disclaimer?)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presentation is from a Web Analytics </a:t>
            </a:r>
            <a:r>
              <a:rPr lang="en-US" i="1"/>
              <a:t>implementation</a:t>
            </a:r>
            <a:r>
              <a:rPr lang="en-US"/>
              <a:t> viewpoint and will touch upon some marketing terms</a:t>
            </a:r>
          </a:p>
          <a:p>
            <a:r>
              <a:rPr lang="en-US"/>
              <a:t>Web analytics topics can get into the weeds on technical details really fast – this presentation is an attempt to offer a high-level view about web analytics concepts, data gathering, reporting and usage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229600" cy="731838"/>
          </a:xfrm>
        </p:spPr>
        <p:txBody>
          <a:bodyPr/>
          <a:lstStyle/>
          <a:p>
            <a:r>
              <a:rPr lang="en-US" sz="4000"/>
              <a:t>Graphic Conversion Funnel</a:t>
            </a:r>
          </a:p>
        </p:txBody>
      </p:sp>
      <p:pic>
        <p:nvPicPr>
          <p:cNvPr id="11268" name="Picture 4" descr="conversion-funne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066800"/>
            <a:ext cx="7391400" cy="5554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Digging Deeper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Scenario Analysis reports may contain surprise insights into visitor behavior – monitor unexpected entry and exit pages</a:t>
            </a:r>
          </a:p>
          <a:p>
            <a:endParaRPr lang="en-US"/>
          </a:p>
          <a:p>
            <a:r>
              <a:rPr lang="en-US"/>
              <a:t>“Path” Reports provide insight when visitor behavior isn’t recorded in a Scenario Analysis/funnel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Analysis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Webtrends Scenario Analysis  </a:t>
            </a:r>
          </a:p>
          <a:p>
            <a:pPr algn="ctr">
              <a:buFontTx/>
              <a:buNone/>
            </a:pPr>
            <a:r>
              <a:rPr lang="en-US"/>
              <a:t>(butterfly report)</a:t>
            </a:r>
          </a:p>
        </p:txBody>
      </p:sp>
      <p:pic>
        <p:nvPicPr>
          <p:cNvPr id="12292" name="Picture 4" descr="WebtrendsConversionFunnelSc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78422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ScenarioAnalysis-Accou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553200" cy="637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dirty="0" smtClean="0"/>
              <a:t>Multi-Channel Funnels</a:t>
            </a:r>
            <a:br>
              <a:rPr lang="en-US" dirty="0" smtClean="0"/>
            </a:br>
            <a:r>
              <a:rPr lang="en-US" dirty="0" smtClean="0"/>
              <a:t>(path to conversion)</a:t>
            </a:r>
            <a:br>
              <a:rPr lang="en-US" dirty="0" smtClean="0"/>
            </a:br>
            <a:r>
              <a:rPr lang="en-US" sz="2000" dirty="0" smtClean="0"/>
              <a:t>Conversions &gt; Multi-Channel Funnels &gt; Top Conversion Paths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8837613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2100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3200400" cy="6858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33CC"/>
                </a:solidFill>
              </a:rPr>
              <a:t>Path (Flow) </a:t>
            </a:r>
            <a:r>
              <a:rPr lang="en-US" sz="4000" b="1" dirty="0">
                <a:solidFill>
                  <a:srgbClr val="0033CC"/>
                </a:solidFill>
              </a:rPr>
              <a:t>reports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19200"/>
            <a:ext cx="3581400" cy="5424488"/>
          </a:xfrm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Visualize </a:t>
            </a:r>
            <a:r>
              <a:rPr lang="en-US" dirty="0"/>
              <a:t>planned  and unexpected paths taken by visitors from selected pages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In Google Analytics, use </a:t>
            </a:r>
          </a:p>
          <a:p>
            <a:pPr>
              <a:buFontTx/>
              <a:buNone/>
            </a:pPr>
            <a:r>
              <a:rPr lang="en-US" sz="1800" dirty="0" smtClean="0"/>
              <a:t>Pages &gt;Navigation Summary</a:t>
            </a:r>
            <a:endParaRPr lang="en-US" sz="1800" dirty="0"/>
          </a:p>
        </p:txBody>
      </p:sp>
      <p:pic>
        <p:nvPicPr>
          <p:cNvPr id="14342" name="Picture 6" descr="PathRe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23" y="0"/>
            <a:ext cx="535617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7848599" cy="674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4191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Orange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denotes Fallout 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352800" y="4876800"/>
            <a:ext cx="2133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352800" y="4606498"/>
            <a:ext cx="4038600" cy="270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6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Campaigns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Marketing campaigns include print ads, web banner advertisements, paid search ads, email ‘blasts’, social media activities, etc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Tracking code usage and proper tagging appropriate to the tools in use is </a:t>
            </a:r>
            <a:r>
              <a:rPr lang="en-US" dirty="0" smtClean="0"/>
              <a:t>essential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Campaign info availability leads to </a:t>
            </a:r>
            <a:r>
              <a:rPr lang="en-US" sz="4000" b="1" dirty="0">
                <a:solidFill>
                  <a:srgbClr val="0033CC"/>
                </a:solidFill>
              </a:rPr>
              <a:t>segmenting</a:t>
            </a:r>
            <a:r>
              <a:rPr lang="en-US" sz="4000" dirty="0"/>
              <a:t>	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2057400"/>
          </a:xfrm>
        </p:spPr>
        <p:txBody>
          <a:bodyPr/>
          <a:lstStyle/>
          <a:p>
            <a:r>
              <a:rPr lang="en-US" sz="2800" dirty="0"/>
              <a:t>Segment (filter) visitor data to find insight in the groups of visitors passing through your </a:t>
            </a:r>
            <a:r>
              <a:rPr lang="en-US" sz="2800" dirty="0" smtClean="0"/>
              <a:t>site</a:t>
            </a:r>
          </a:p>
          <a:p>
            <a:r>
              <a:rPr lang="en-US" sz="2800" dirty="0" smtClean="0"/>
              <a:t>Possible to segment on many other parameters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7448" name="Picture 40" descr="http://whatisproductmarketing.com/wp-content/uploads/2011/11/segment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993" y="3352800"/>
            <a:ext cx="5429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152400"/>
            <a:ext cx="8591549" cy="656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46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Objectives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US" dirty="0"/>
              <a:t>What is Web Analytics</a:t>
            </a:r>
          </a:p>
          <a:p>
            <a:r>
              <a:rPr lang="en-US" dirty="0"/>
              <a:t>Concepts and Sample reports</a:t>
            </a:r>
          </a:p>
          <a:p>
            <a:r>
              <a:rPr lang="en-US" dirty="0"/>
              <a:t>How to get started</a:t>
            </a:r>
          </a:p>
          <a:p>
            <a:r>
              <a:rPr lang="en-US" dirty="0" smtClean="0"/>
              <a:t>Live </a:t>
            </a:r>
            <a:r>
              <a:rPr lang="en-US" dirty="0"/>
              <a:t>analytics tool walkthrough </a:t>
            </a:r>
            <a:r>
              <a:rPr lang="en-US" sz="2000" dirty="0"/>
              <a:t>(time permitting)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dirty="0" smtClean="0"/>
              <a:t>Combine </a:t>
            </a:r>
            <a:r>
              <a:rPr lang="en-US" b="1" dirty="0" smtClean="0"/>
              <a:t>Dimensions</a:t>
            </a:r>
            <a:r>
              <a:rPr lang="en-US" dirty="0" smtClean="0"/>
              <a:t> &amp; </a:t>
            </a:r>
            <a:r>
              <a:rPr lang="en-US" b="1" dirty="0" smtClean="0"/>
              <a:t>Metrics</a:t>
            </a:r>
            <a:r>
              <a:rPr lang="en-US" dirty="0" smtClean="0"/>
              <a:t> to find insights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90800"/>
            <a:ext cx="7467600" cy="3733800"/>
          </a:xfrm>
        </p:spPr>
        <p:txBody>
          <a:bodyPr/>
          <a:lstStyle/>
          <a:p>
            <a:r>
              <a:rPr lang="en-US" dirty="0" smtClean="0"/>
              <a:t>So far we’ve only used ‘standalone’ building block metrics</a:t>
            </a:r>
          </a:p>
          <a:p>
            <a:endParaRPr lang="en-US" dirty="0" smtClean="0"/>
          </a:p>
          <a:p>
            <a:r>
              <a:rPr lang="en-US" dirty="0" smtClean="0"/>
              <a:t>Next we’ll combine these building block metrics to get insight into visitor behavior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Custom </a:t>
            </a:r>
            <a:r>
              <a:rPr lang="en-US" dirty="0" smtClean="0">
                <a:solidFill>
                  <a:srgbClr val="0033CC"/>
                </a:solidFill>
              </a:rPr>
              <a:t>Reports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Google Analytics allows users to create Custom Reports using dimensions and metrics to create useful non-standard reports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Previously this capability was available only in enterprise-level (paid) web analytics products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5918472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662" y="304799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Creating new Custom Reports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563563"/>
          </a:xfrm>
        </p:spPr>
        <p:txBody>
          <a:bodyPr/>
          <a:lstStyle/>
          <a:p>
            <a:r>
              <a:rPr lang="en-US" sz="3200" b="1" dirty="0">
                <a:solidFill>
                  <a:srgbClr val="0033CC"/>
                </a:solidFill>
              </a:rPr>
              <a:t>Dashboards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400" dirty="0"/>
              <a:t>Dashboards </a:t>
            </a:r>
            <a:r>
              <a:rPr lang="en-US" sz="2400" i="1" dirty="0"/>
              <a:t>summarize</a:t>
            </a:r>
            <a:r>
              <a:rPr lang="en-US" sz="2400" dirty="0"/>
              <a:t> your most important reports </a:t>
            </a:r>
            <a:br>
              <a:rPr lang="en-US" sz="2400" dirty="0"/>
            </a:br>
            <a:r>
              <a:rPr lang="en-US" sz="2400" dirty="0"/>
              <a:t>on a single sheet</a:t>
            </a:r>
          </a:p>
        </p:txBody>
      </p:sp>
      <p:pic>
        <p:nvPicPr>
          <p:cNvPr id="72706" name="Picture 2" descr="https://i.imgur.com/Wq6035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65979"/>
            <a:ext cx="7213600" cy="496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407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Report Delivery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web browser access</a:t>
            </a:r>
            <a:r>
              <a:rPr lang="en-US"/>
              <a:t> (standard method)</a:t>
            </a:r>
          </a:p>
          <a:p>
            <a:r>
              <a:rPr lang="en-US" b="1"/>
              <a:t>email</a:t>
            </a:r>
            <a:r>
              <a:rPr lang="en-US"/>
              <a:t> delivery of dashboards, alerts,</a:t>
            </a:r>
          </a:p>
          <a:p>
            <a:r>
              <a:rPr lang="en-US" b="1"/>
              <a:t>SMS</a:t>
            </a:r>
            <a:r>
              <a:rPr lang="en-US"/>
              <a:t> text messages (usually alerts)</a:t>
            </a:r>
          </a:p>
          <a:p>
            <a:r>
              <a:rPr lang="en-US" b="1"/>
              <a:t>mobile</a:t>
            </a:r>
            <a:r>
              <a:rPr lang="en-US"/>
              <a:t> browser access (smartphones, iPad, etc.)</a:t>
            </a:r>
          </a:p>
          <a:p>
            <a:r>
              <a:rPr lang="en-US" b="1"/>
              <a:t>Plugins</a:t>
            </a:r>
            <a:r>
              <a:rPr lang="en-US"/>
              <a:t> to client software such as Excel </a:t>
            </a:r>
          </a:p>
          <a:p>
            <a:r>
              <a:rPr lang="en-US" b="1"/>
              <a:t>API</a:t>
            </a:r>
            <a:r>
              <a:rPr lang="en-US"/>
              <a:t>s allow integration with other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Data Export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web analytics tools offer a way to get data out of the system in one format or </a:t>
            </a:r>
            <a:r>
              <a:rPr lang="en-US" dirty="0" smtClean="0"/>
              <a:t>another, which will allow you to manipulate the data as needed.</a:t>
            </a:r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21050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88322"/>
            <a:ext cx="2158810" cy="199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Data Validation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If available, attempt to validate and augment your web analytics data with internal systems data 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Accounting and fulfillment system (ERP)</a:t>
            </a:r>
          </a:p>
          <a:p>
            <a:r>
              <a:rPr lang="en-US"/>
              <a:t>CRM systems data</a:t>
            </a:r>
          </a:p>
          <a:p>
            <a:r>
              <a:rPr lang="en-US"/>
              <a:t>Data warehouse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4000"/>
              <a:t>Augment Web Analytics Reports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Customer Flow</a:t>
            </a:r>
          </a:p>
          <a:p>
            <a:pPr lvl="1">
              <a:lnSpc>
                <a:spcPct val="90000"/>
              </a:lnSpc>
            </a:pPr>
            <a:r>
              <a:rPr lang="en-US"/>
              <a:t>Can you join web analytics visitor data with data from a downstream system to determine new or existing customers?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Are online visitor actions cost-effective or money saving?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Web self-service vs. phone center costs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tagging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/>
              <a:t>Depending on the web analytics tool in use, </a:t>
            </a:r>
            <a:r>
              <a:rPr lang="en-US" b="1" dirty="0"/>
              <a:t>special tags </a:t>
            </a:r>
            <a:r>
              <a:rPr lang="en-US" dirty="0"/>
              <a:t>(small blocks of code or extra link parameters) are installed on each page of the site</a:t>
            </a:r>
          </a:p>
          <a:p>
            <a:r>
              <a:rPr lang="en-US" dirty="0"/>
              <a:t>Tags may also be installed on inbound links </a:t>
            </a:r>
          </a:p>
          <a:p>
            <a:r>
              <a:rPr lang="en-US" dirty="0"/>
              <a:t>These tags </a:t>
            </a:r>
            <a:r>
              <a:rPr lang="en-US" dirty="0" smtClean="0"/>
              <a:t>provide additional segment and event </a:t>
            </a:r>
            <a:r>
              <a:rPr lang="en-US" dirty="0"/>
              <a:t>tracking </a:t>
            </a:r>
            <a:r>
              <a:rPr lang="en-US" dirty="0" smtClean="0"/>
              <a:t>input </a:t>
            </a:r>
            <a:r>
              <a:rPr lang="en-US" dirty="0"/>
              <a:t>for the web analytics tool</a:t>
            </a:r>
          </a:p>
        </p:txBody>
      </p:sp>
    </p:spTree>
    <p:extLst>
      <p:ext uri="{BB962C8B-B14F-4D97-AF65-F5344CB8AC3E}">
        <p14:creationId xmlns:p14="http://schemas.microsoft.com/office/powerpoint/2010/main" val="42637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28600"/>
            <a:ext cx="88852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81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i="1" dirty="0"/>
              <a:t>What is </a:t>
            </a:r>
            <a:r>
              <a:rPr lang="en-US" dirty="0"/>
              <a:t>Web Analytics?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According </a:t>
            </a:r>
            <a:r>
              <a:rPr lang="en-US" dirty="0"/>
              <a:t>to the 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Digital Analytics Association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(DAA)…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i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i="1" dirty="0" smtClean="0"/>
              <a:t>Web </a:t>
            </a:r>
            <a:r>
              <a:rPr lang="en-US" i="1" dirty="0"/>
              <a:t>Analytics is the </a:t>
            </a:r>
            <a:r>
              <a:rPr lang="en-US" i="1" dirty="0">
                <a:solidFill>
                  <a:srgbClr val="0033CC"/>
                </a:solidFill>
              </a:rPr>
              <a:t>measurement, collection, analysis and reporting of Internet data for the purposes of understanding and optimizing Web usage</a:t>
            </a:r>
            <a:r>
              <a:rPr lang="en-US" i="1" dirty="0"/>
              <a:t>.</a:t>
            </a:r>
            <a:r>
              <a:rPr lang="en-US" dirty="0"/>
              <a:t> 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Pitfalls (where did I go wrong?)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000"/>
              <a:t>Your web analytics tool is not generally a ‘system of record’ such as your CRM or ERP systems, but reports should be </a:t>
            </a:r>
            <a:r>
              <a:rPr lang="en-US" sz="2000" i="1"/>
              <a:t>reasonable</a:t>
            </a:r>
            <a:r>
              <a:rPr lang="en-US" sz="2000"/>
              <a:t>…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00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/>
              <a:t>Reasons why your reports aren’t accurate: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all pages of the site not tagged (use WASP tool)</a:t>
            </a:r>
          </a:p>
          <a:p>
            <a:pPr>
              <a:lnSpc>
                <a:spcPct val="80000"/>
              </a:lnSpc>
            </a:pPr>
            <a:r>
              <a:rPr lang="en-US" sz="2000"/>
              <a:t>tool not implemented properly (used wrong/outdated tags) </a:t>
            </a:r>
          </a:p>
          <a:p>
            <a:pPr>
              <a:lnSpc>
                <a:spcPct val="80000"/>
              </a:lnSpc>
            </a:pPr>
            <a:r>
              <a:rPr lang="en-US" sz="2000"/>
              <a:t>lack of understanding and cooperation between marketing and IT</a:t>
            </a:r>
          </a:p>
          <a:p>
            <a:pPr>
              <a:lnSpc>
                <a:spcPct val="80000"/>
              </a:lnSpc>
            </a:pPr>
            <a:r>
              <a:rPr lang="en-US" sz="2000"/>
              <a:t>non-qualified or incompletely qualified consultants </a:t>
            </a:r>
          </a:p>
          <a:p>
            <a:pPr>
              <a:lnSpc>
                <a:spcPct val="80000"/>
              </a:lnSpc>
            </a:pPr>
            <a:r>
              <a:rPr lang="en-US" sz="2000"/>
              <a:t>data and reports not validated </a:t>
            </a:r>
          </a:p>
          <a:p>
            <a:pPr>
              <a:lnSpc>
                <a:spcPct val="80000"/>
              </a:lnSpc>
            </a:pPr>
            <a:r>
              <a:rPr lang="en-US" sz="2000"/>
              <a:t>needs and requirements not correctly specified</a:t>
            </a:r>
          </a:p>
          <a:p>
            <a:pPr>
              <a:lnSpc>
                <a:spcPct val="80000"/>
              </a:lnSpc>
            </a:pPr>
            <a:r>
              <a:rPr lang="en-US" sz="2000"/>
              <a:t>Remember that web analytics won’t capture offline sales data (but many systems allow data and event import)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Conclusion</a:t>
            </a:r>
            <a:br>
              <a:rPr lang="en-US" sz="4000"/>
            </a:br>
            <a:endParaRPr lang="en-US" sz="40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Question and Answer </a:t>
            </a:r>
          </a:p>
          <a:p>
            <a:r>
              <a:rPr lang="en-US"/>
              <a:t>Clarifications</a:t>
            </a:r>
          </a:p>
          <a:p>
            <a:r>
              <a:rPr lang="en-US"/>
              <a:t>Google Analytics quick walkthrough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/>
              <a:t>Web Analytics 2.0</a:t>
            </a:r>
            <a:r>
              <a:rPr lang="en-US"/>
              <a:t> by A. Kaushik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i="1"/>
              <a:t>Web Analytics Demystified</a:t>
            </a:r>
          </a:p>
          <a:p>
            <a:pPr>
              <a:lnSpc>
                <a:spcPct val="90000"/>
              </a:lnSpc>
            </a:pPr>
            <a:endParaRPr lang="en-US" i="1"/>
          </a:p>
          <a:p>
            <a:pPr>
              <a:lnSpc>
                <a:spcPct val="90000"/>
              </a:lnSpc>
            </a:pPr>
            <a:r>
              <a:rPr lang="en-US"/>
              <a:t>anything by Eric Peterson, Jim Sterne, Jim Novo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Blogs and whitepapers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r>
              <a:rPr lang="en-US" sz="6000" b="1">
                <a:solidFill>
                  <a:srgbClr val="FF3300"/>
                </a:solidFill>
              </a:rPr>
              <a:t>Thank you!</a:t>
            </a:r>
            <a:r>
              <a:rPr lang="en-US" sz="4000" b="1">
                <a:solidFill>
                  <a:srgbClr val="FF3300"/>
                </a:solidFill>
              </a:rPr>
              <a:t/>
            </a:r>
            <a:br>
              <a:rPr lang="en-US" sz="4000" b="1">
                <a:solidFill>
                  <a:srgbClr val="FF3300"/>
                </a:solidFill>
              </a:rPr>
            </a:br>
            <a:r>
              <a:rPr lang="en-US" sz="4000" b="1">
                <a:solidFill>
                  <a:srgbClr val="FF3300"/>
                </a:solidFill>
              </a:rPr>
              <a:t/>
            </a:r>
            <a:br>
              <a:rPr lang="en-US" sz="4000" b="1">
                <a:solidFill>
                  <a:srgbClr val="FF3300"/>
                </a:solidFill>
              </a:rPr>
            </a:br>
            <a:r>
              <a:rPr lang="en-US" sz="4000" b="1">
                <a:solidFill>
                  <a:srgbClr val="FF3300"/>
                </a:solidFill>
              </a:rPr>
              <a:t/>
            </a:r>
            <a:br>
              <a:rPr lang="en-US" sz="4000" b="1">
                <a:solidFill>
                  <a:srgbClr val="FF3300"/>
                </a:solidFill>
              </a:rPr>
            </a:br>
            <a:r>
              <a:rPr lang="en-US" sz="4000" b="1">
                <a:solidFill>
                  <a:srgbClr val="FF3300"/>
                </a:solidFill>
              </a:rPr>
              <a:t/>
            </a:r>
            <a:br>
              <a:rPr lang="en-US" sz="4000" b="1">
                <a:solidFill>
                  <a:srgbClr val="FF3300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mitchell@onceinaweb.com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64128"/>
            <a:ext cx="6052610" cy="5465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0979" y="152400"/>
            <a:ext cx="7227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Web Analytics Cycle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13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Great News: You have a Web Site!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smtClean="0"/>
              <a:t>So </a:t>
            </a:r>
            <a:r>
              <a:rPr lang="en-US" b="1" i="1" dirty="0" smtClean="0"/>
              <a:t>what</a:t>
            </a:r>
            <a:r>
              <a:rPr lang="en-US" b="1" dirty="0" smtClean="0"/>
              <a:t>!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Site </a:t>
            </a:r>
            <a:r>
              <a:rPr lang="en-US" dirty="0"/>
              <a:t>owners have questions…</a:t>
            </a:r>
          </a:p>
          <a:p>
            <a:pPr>
              <a:lnSpc>
                <a:spcPct val="90000"/>
              </a:lnSpc>
            </a:pPr>
            <a:r>
              <a:rPr lang="en-US" dirty="0"/>
              <a:t>Is anyone using the site?</a:t>
            </a:r>
          </a:p>
          <a:p>
            <a:pPr>
              <a:lnSpc>
                <a:spcPct val="90000"/>
              </a:lnSpc>
            </a:pPr>
            <a:r>
              <a:rPr lang="en-US" dirty="0"/>
              <a:t>Is it running?</a:t>
            </a:r>
          </a:p>
          <a:p>
            <a:pPr>
              <a:lnSpc>
                <a:spcPct val="90000"/>
              </a:lnSpc>
            </a:pPr>
            <a:r>
              <a:rPr lang="en-US" dirty="0"/>
              <a:t>Is it effective</a:t>
            </a:r>
            <a:r>
              <a:rPr lang="en-US" dirty="0" smtClean="0"/>
              <a:t>? (effective at what!?)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 smtClean="0"/>
              <a:t>????? </a:t>
            </a:r>
            <a:r>
              <a:rPr lang="en-US" dirty="0" smtClean="0"/>
              <a:t>(What else can you think of?)</a:t>
            </a:r>
            <a:endParaRPr lang="en-US" dirty="0"/>
          </a:p>
          <a:p>
            <a:pPr algn="ctr"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rgbClr val="0033CC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33CC"/>
                </a:solidFill>
              </a:rPr>
              <a:t>Web </a:t>
            </a:r>
            <a:r>
              <a:rPr lang="en-US" b="1" dirty="0">
                <a:solidFill>
                  <a:srgbClr val="0033CC"/>
                </a:solidFill>
              </a:rPr>
              <a:t>analytics can answer these questions and more!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4850</TotalTime>
  <Words>1646</Words>
  <Application>Microsoft Office PowerPoint</Application>
  <PresentationFormat>Letter Paper (8.5x11 in)</PresentationFormat>
  <Paragraphs>286</Paragraphs>
  <Slides>73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Default Design</vt:lpstr>
      <vt:lpstr>PowerPoint Presentation</vt:lpstr>
      <vt:lpstr>Your observations </vt:lpstr>
      <vt:lpstr>Web Analytics Overview</vt:lpstr>
      <vt:lpstr>Background about me  </vt:lpstr>
      <vt:lpstr>Perspective  (disclaimer?)</vt:lpstr>
      <vt:lpstr>Objectives</vt:lpstr>
      <vt:lpstr>What is Web Analytics? </vt:lpstr>
      <vt:lpstr>PowerPoint Presentation</vt:lpstr>
      <vt:lpstr>Great News: You have a Web Site!</vt:lpstr>
      <vt:lpstr>Define Metrics for your web venture</vt:lpstr>
      <vt:lpstr>Defining Metrics (getting started)</vt:lpstr>
      <vt:lpstr>Defining Goals we can measure</vt:lpstr>
      <vt:lpstr>Select a tool</vt:lpstr>
      <vt:lpstr>Paid tools</vt:lpstr>
      <vt:lpstr>Free Tools</vt:lpstr>
      <vt:lpstr>Self-Hosted vs. Hosted</vt:lpstr>
      <vt:lpstr>Initial Implementation</vt:lpstr>
      <vt:lpstr>PowerPoint Presentation</vt:lpstr>
      <vt:lpstr>Web Analytics Reports</vt:lpstr>
      <vt:lpstr>Visits</vt:lpstr>
      <vt:lpstr>PowerPoint Presentation</vt:lpstr>
      <vt:lpstr>PowerPoint Presentation</vt:lpstr>
      <vt:lpstr>Visitors / Unique Visitors</vt:lpstr>
      <vt:lpstr>PowerPoint Presentation</vt:lpstr>
      <vt:lpstr>Page Views</vt:lpstr>
      <vt:lpstr>PowerPoint Presentation</vt:lpstr>
      <vt:lpstr>Sample Pages Report</vt:lpstr>
      <vt:lpstr>PowerPoint Presentation</vt:lpstr>
      <vt:lpstr>More reports: Traffic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uses for web analytics data</vt:lpstr>
      <vt:lpstr>Engagement</vt:lpstr>
      <vt:lpstr>PowerPoint Presentation</vt:lpstr>
      <vt:lpstr>PowerPoint Presentation</vt:lpstr>
      <vt:lpstr>Click Maps   (overlays)  Click Density report  provide a visual display of clicks / link popularity</vt:lpstr>
      <vt:lpstr>Bounces / Bounce Rate </vt:lpstr>
      <vt:lpstr>PowerPoint Presentation</vt:lpstr>
      <vt:lpstr>PowerPoint Presentation</vt:lpstr>
      <vt:lpstr>Events</vt:lpstr>
      <vt:lpstr>Track Page Events for insights</vt:lpstr>
      <vt:lpstr>PowerPoint Presentation</vt:lpstr>
      <vt:lpstr>Conversion</vt:lpstr>
      <vt:lpstr>Tracking Conversion</vt:lpstr>
      <vt:lpstr>One way to do it…. </vt:lpstr>
      <vt:lpstr>Rudimentary Conversion Funnel</vt:lpstr>
      <vt:lpstr>Graphic Conversion Funnel</vt:lpstr>
      <vt:lpstr>Digging Deeper</vt:lpstr>
      <vt:lpstr>Scenario Analysis</vt:lpstr>
      <vt:lpstr>PowerPoint Presentation</vt:lpstr>
      <vt:lpstr>Multi-Channel Funnels (path to conversion) Conversions &gt; Multi-Channel Funnels &gt; Top Conversion Paths</vt:lpstr>
      <vt:lpstr>Path (Flow) reports</vt:lpstr>
      <vt:lpstr>PowerPoint Presentation</vt:lpstr>
      <vt:lpstr>Campaigns</vt:lpstr>
      <vt:lpstr>Campaign info availability leads to segmenting </vt:lpstr>
      <vt:lpstr>PowerPoint Presentation</vt:lpstr>
      <vt:lpstr>Combine Dimensions &amp; Metrics to find insights</vt:lpstr>
      <vt:lpstr>Custom Reports</vt:lpstr>
      <vt:lpstr>PowerPoint Presentation</vt:lpstr>
      <vt:lpstr>Dashboards Dashboards summarize your most important reports  on a single sheet</vt:lpstr>
      <vt:lpstr>Report Delivery</vt:lpstr>
      <vt:lpstr>Data Export</vt:lpstr>
      <vt:lpstr>Data Validation</vt:lpstr>
      <vt:lpstr>Augment Web Analytics Reports</vt:lpstr>
      <vt:lpstr>Custom tagging</vt:lpstr>
      <vt:lpstr>PowerPoint Presentation</vt:lpstr>
      <vt:lpstr>Pitfalls (where did I go wrong?)</vt:lpstr>
      <vt:lpstr>Conclusion </vt:lpstr>
      <vt:lpstr>References</vt:lpstr>
      <vt:lpstr>Thank you!    mitchell@onceinaweb.com</vt:lpstr>
    </vt:vector>
  </TitlesOfParts>
  <Company>CTI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Analytics</dc:title>
  <dc:creator>ABC123</dc:creator>
  <cp:lastModifiedBy>admin</cp:lastModifiedBy>
  <cp:revision>123</cp:revision>
  <dcterms:created xsi:type="dcterms:W3CDTF">2011-02-22T00:58:58Z</dcterms:created>
  <dcterms:modified xsi:type="dcterms:W3CDTF">2014-03-06T16:52:35Z</dcterms:modified>
</cp:coreProperties>
</file>