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75" r:id="rId3"/>
    <p:sldId id="276" r:id="rId4"/>
    <p:sldId id="277" r:id="rId5"/>
    <p:sldId id="278" r:id="rId6"/>
    <p:sldId id="294" r:id="rId7"/>
    <p:sldId id="293" r:id="rId8"/>
  </p:sldIdLst>
  <p:sldSz cx="9144000" cy="6858000" type="letter"/>
  <p:notesSz cx="6858000" cy="93138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FF3300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12" autoAdjust="0"/>
    <p:restoredTop sz="94690" autoAdjust="0"/>
  </p:normalViewPr>
  <p:slideViewPr>
    <p:cSldViewPr>
      <p:cViewPr varScale="1">
        <p:scale>
          <a:sx n="132" d="100"/>
          <a:sy n="132" d="100"/>
        </p:scale>
        <p:origin x="-15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00" d="100"/>
          <a:sy n="100" d="100"/>
        </p:scale>
        <p:origin x="-1974" y="-96"/>
      </p:cViewPr>
      <p:guideLst>
        <p:guide orient="horz" pos="2933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798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7138"/>
            <a:ext cx="297180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798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47138"/>
            <a:ext cx="297180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59A9B7F-EC64-4EB4-A2B6-F28AAAF484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75244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7782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01725" y="698500"/>
            <a:ext cx="4656138" cy="34925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78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24363"/>
            <a:ext cx="54864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78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7138"/>
            <a:ext cx="297180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778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47138"/>
            <a:ext cx="297180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C75A407-52C2-4CA0-91E1-3CBAED0F39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58168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865153-EF70-4B40-BFBD-302AEB832EA2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7885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C1DDB2-C7F3-4B3C-B7C1-BB17BF0A10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2805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E3CBDB-C15B-4FC8-A0AE-DEDE6AF38A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8355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D93876-75DF-4B46-8BB0-6D5E5AA3E6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71935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E6B5154-F726-4F6F-9097-6393588AEC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38621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255D4F1-DA9F-40EE-B1C4-C28DB2EEF0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4639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2CC977-48F7-4ABC-A6F0-0DF8B0301D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013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A1D2A1-5B48-4D02-8EC8-43F4673F14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9208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898A00-1932-4E0A-8AA2-918B25DA92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1146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17E526-6BC1-4D16-A853-D8880E5011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916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9A38B5-B62E-4D79-91E1-7A2B36EA10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1768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55D496-F4E8-4F2A-8BBC-14B888184F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50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A6E0DF-561B-4098-8455-182C4F5255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5911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805973-B7A1-405F-8C8C-409E756A63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9084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16BFB1A-8199-43A6-B28B-E194614206C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 smtClean="0"/>
              <a:t>Web Analytics mini case study</a:t>
            </a:r>
            <a:endParaRPr lang="en-US" alt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 dirty="0"/>
              <a:t>Mitchell Teixeira</a:t>
            </a:r>
          </a:p>
          <a:p>
            <a:r>
              <a:rPr lang="en-US" altLang="en-US" dirty="0"/>
              <a:t>mitchell@onceinaweb.com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0033CC"/>
                </a:solidFill>
              </a:rPr>
              <a:t>Custom Report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153400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 smtClean="0"/>
              <a:t>A custom report was created using </a:t>
            </a:r>
            <a:r>
              <a:rPr lang="en-US" altLang="en-US" dirty="0"/>
              <a:t>the dimensions and measures </a:t>
            </a:r>
            <a:r>
              <a:rPr lang="en-US" altLang="en-US" dirty="0" smtClean="0"/>
              <a:t>of our choice</a:t>
            </a:r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 smtClean="0"/>
              <a:t>We needed a </a:t>
            </a:r>
            <a:r>
              <a:rPr lang="en-US" altLang="en-US" dirty="0"/>
              <a:t>microscope view of scenario analysis allowing visibility down to the visitor </a:t>
            </a:r>
            <a:r>
              <a:rPr lang="en-US" altLang="en-US" dirty="0" smtClean="0"/>
              <a:t>level</a:t>
            </a:r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/>
              <a:t>Able to see visitor’s intent to convert but user interface distractions or system issues prevented goal completion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152400"/>
            <a:ext cx="8229600" cy="884238"/>
          </a:xfrm>
        </p:spPr>
        <p:txBody>
          <a:bodyPr/>
          <a:lstStyle/>
          <a:p>
            <a:r>
              <a:rPr lang="en-US" altLang="en-US">
                <a:solidFill>
                  <a:srgbClr val="0033CC"/>
                </a:solidFill>
              </a:rPr>
              <a:t>Custom Report</a:t>
            </a:r>
          </a:p>
        </p:txBody>
      </p:sp>
      <p:pic>
        <p:nvPicPr>
          <p:cNvPr id="22533" name="Picture 5" descr="CustomRepo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83820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4" name="AutoShape 6"/>
          <p:cNvSpPr>
            <a:spLocks noChangeArrowheads="1"/>
          </p:cNvSpPr>
          <p:nvPr/>
        </p:nvSpPr>
        <p:spPr bwMode="auto">
          <a:xfrm>
            <a:off x="4953000" y="3962400"/>
            <a:ext cx="533400" cy="457200"/>
          </a:xfrm>
          <a:prstGeom prst="rightArrow">
            <a:avLst>
              <a:gd name="adj1" fmla="val 50000"/>
              <a:gd name="adj2" fmla="val 291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5" name="AutoShape 7"/>
          <p:cNvSpPr>
            <a:spLocks noChangeArrowheads="1"/>
          </p:cNvSpPr>
          <p:nvPr/>
        </p:nvSpPr>
        <p:spPr bwMode="auto">
          <a:xfrm>
            <a:off x="5181600" y="60960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6" name="AutoShape 8"/>
          <p:cNvSpPr>
            <a:spLocks noChangeArrowheads="1"/>
          </p:cNvSpPr>
          <p:nvPr/>
        </p:nvSpPr>
        <p:spPr bwMode="auto">
          <a:xfrm>
            <a:off x="5029200" y="3048000"/>
            <a:ext cx="533400" cy="228600"/>
          </a:xfrm>
          <a:prstGeom prst="rightArrow">
            <a:avLst>
              <a:gd name="adj1" fmla="val 50000"/>
              <a:gd name="adj2" fmla="val 58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Factor: </a:t>
            </a:r>
            <a:r>
              <a:rPr lang="en-US" altLang="en-US" sz="4000" b="1">
                <a:solidFill>
                  <a:srgbClr val="0033CC"/>
                </a:solidFill>
              </a:rPr>
              <a:t>Poor Navigation Design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600200"/>
            <a:ext cx="8153400" cy="23622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2800" dirty="0"/>
              <a:t>Distracting and misleading links shown during checkout process confused visitors</a:t>
            </a:r>
          </a:p>
        </p:txBody>
      </p:sp>
      <p:graphicFrame>
        <p:nvGraphicFramePr>
          <p:cNvPr id="23557" name="Object 5"/>
          <p:cNvGraphicFramePr>
            <a:graphicFrameLocks noChangeAspect="1"/>
          </p:cNvGraphicFramePr>
          <p:nvPr>
            <p:ph sz="half" idx="2"/>
          </p:nvPr>
        </p:nvGraphicFramePr>
        <p:xfrm>
          <a:off x="152400" y="3276600"/>
          <a:ext cx="8763000" cy="1963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1" name="Image" r:id="rId3" imgW="8787302" imgH="1968254" progId="Photoshop.Image.10">
                  <p:embed/>
                </p:oleObj>
              </mc:Choice>
              <mc:Fallback>
                <p:oleObj name="Image" r:id="rId3" imgW="8787302" imgH="1968254" progId="Photoshop.Image.10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3276600"/>
                        <a:ext cx="8763000" cy="1963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/>
              <a:t>Factor: </a:t>
            </a:r>
            <a:r>
              <a:rPr lang="en-US" altLang="en-US" sz="4000" b="1" dirty="0">
                <a:solidFill>
                  <a:srgbClr val="0033CC"/>
                </a:solidFill>
              </a:rPr>
              <a:t>Underlying system flaws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A back end database with damaged customer record files prevented some customers from completing checkout</a:t>
            </a:r>
          </a:p>
          <a:p>
            <a:endParaRPr lang="en-US" altLang="en-US" dirty="0"/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Navigation changes made to site. Misleading links removed from page header once customer begins checkout process</a:t>
            </a:r>
          </a:p>
          <a:p>
            <a:endParaRPr lang="en-US" dirty="0" smtClean="0"/>
          </a:p>
          <a:p>
            <a:r>
              <a:rPr lang="en-US" altLang="en-US" dirty="0" smtClean="0"/>
              <a:t>The ultimate result was that the client migrated to a new system because of this and other internal system issues with their ERP system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86102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667000"/>
            <a:ext cx="8229600" cy="1143000"/>
          </a:xfrm>
        </p:spPr>
        <p:txBody>
          <a:bodyPr/>
          <a:lstStyle/>
          <a:p>
            <a:r>
              <a:rPr lang="en-US" altLang="en-US" sz="6000" b="1">
                <a:solidFill>
                  <a:srgbClr val="FF3300"/>
                </a:solidFill>
              </a:rPr>
              <a:t>Thank you!</a:t>
            </a:r>
            <a:r>
              <a:rPr lang="en-US" altLang="en-US" sz="4000" b="1">
                <a:solidFill>
                  <a:srgbClr val="FF3300"/>
                </a:solidFill>
              </a:rPr>
              <a:t/>
            </a:r>
            <a:br>
              <a:rPr lang="en-US" altLang="en-US" sz="4000" b="1">
                <a:solidFill>
                  <a:srgbClr val="FF3300"/>
                </a:solidFill>
              </a:rPr>
            </a:br>
            <a:r>
              <a:rPr lang="en-US" altLang="en-US" sz="4000" b="1">
                <a:solidFill>
                  <a:srgbClr val="FF3300"/>
                </a:solidFill>
              </a:rPr>
              <a:t/>
            </a:r>
            <a:br>
              <a:rPr lang="en-US" altLang="en-US" sz="4000" b="1">
                <a:solidFill>
                  <a:srgbClr val="FF3300"/>
                </a:solidFill>
              </a:rPr>
            </a:br>
            <a:r>
              <a:rPr lang="en-US" altLang="en-US" sz="4000" b="1">
                <a:solidFill>
                  <a:srgbClr val="FF3300"/>
                </a:solidFill>
              </a:rPr>
              <a:t/>
            </a:r>
            <a:br>
              <a:rPr lang="en-US" altLang="en-US" sz="4000" b="1">
                <a:solidFill>
                  <a:srgbClr val="FF3300"/>
                </a:solidFill>
              </a:rPr>
            </a:br>
            <a:r>
              <a:rPr lang="en-US" altLang="en-US" sz="4000" b="1">
                <a:solidFill>
                  <a:srgbClr val="FF3300"/>
                </a:solidFill>
              </a:rPr>
              <a:t/>
            </a:r>
            <a:br>
              <a:rPr lang="en-US" altLang="en-US" sz="4000" b="1">
                <a:solidFill>
                  <a:srgbClr val="FF3300"/>
                </a:solidFill>
              </a:rPr>
            </a:br>
            <a:r>
              <a:rPr lang="en-US" altLang="en-US" sz="3200">
                <a:solidFill>
                  <a:schemeClr val="tx1"/>
                </a:solidFill>
              </a:rPr>
              <a:t>mitchell@onceinaweb.com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4876</TotalTime>
  <Words>138</Words>
  <Application>Microsoft Office PowerPoint</Application>
  <PresentationFormat>Letter Paper (8.5x11 in)</PresentationFormat>
  <Paragraphs>22</Paragraphs>
  <Slides>7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Courier New</vt:lpstr>
      <vt:lpstr>Default Design</vt:lpstr>
      <vt:lpstr>Adobe Photoshop Image</vt:lpstr>
      <vt:lpstr>Web Analytics mini case study</vt:lpstr>
      <vt:lpstr>Custom Report</vt:lpstr>
      <vt:lpstr>Custom Report</vt:lpstr>
      <vt:lpstr>Factor: Poor Navigation Design</vt:lpstr>
      <vt:lpstr>Factor: Underlying system flaws</vt:lpstr>
      <vt:lpstr>Results</vt:lpstr>
      <vt:lpstr>Thank you!    mitchell@onceinaweb.com</vt:lpstr>
    </vt:vector>
  </TitlesOfParts>
  <Company>CTI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Web Analytics</dc:title>
  <dc:creator>ABC123</dc:creator>
  <cp:lastModifiedBy>admin</cp:lastModifiedBy>
  <cp:revision>100</cp:revision>
  <dcterms:created xsi:type="dcterms:W3CDTF">2011-02-22T00:58:58Z</dcterms:created>
  <dcterms:modified xsi:type="dcterms:W3CDTF">2014-03-29T16:01:40Z</dcterms:modified>
</cp:coreProperties>
</file>